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61" r:id="rId5"/>
    <p:sldId id="263" r:id="rId6"/>
    <p:sldId id="269" r:id="rId7"/>
    <p:sldId id="265" r:id="rId8"/>
    <p:sldId id="285" r:id="rId9"/>
    <p:sldId id="286" r:id="rId10"/>
    <p:sldId id="287" r:id="rId11"/>
    <p:sldId id="288" r:id="rId12"/>
    <p:sldId id="289" r:id="rId13"/>
    <p:sldId id="290" r:id="rId14"/>
    <p:sldId id="291" r:id="rId15"/>
    <p:sldId id="292" r:id="rId16"/>
    <p:sldId id="293" r:id="rId17"/>
    <p:sldId id="278" r:id="rId18"/>
    <p:sldId id="260"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易泽" initials="吴" lastIdx="1" clrIdx="0">
    <p:extLst>
      <p:ext uri="{19B8F6BF-5375-455C-9EA6-DF929625EA0E}">
        <p15:presenceInfo xmlns:p15="http://schemas.microsoft.com/office/powerpoint/2012/main" userId="3da788712863f8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B0A2"/>
    <a:srgbClr val="2C6A80"/>
    <a:srgbClr val="9BD4CC"/>
    <a:srgbClr val="436982"/>
    <a:srgbClr val="6491B0"/>
    <a:srgbClr val="2F728B"/>
    <a:srgbClr val="3074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26"/>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E:\&#31532;&#22235;&#21608;\&#21556;&#26131;&#27901;_&#28216;&#25103;&#31561;&#32423;&#21464;&#21270;&#2227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31532;&#22235;&#21608;\&#24037;&#20316;&#31807;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t>入职至今游戏等级变化情况</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作业示例!$C$2</c:f>
              <c:strCache>
                <c:ptCount val="1"/>
                <c:pt idx="0">
                  <c:v>等级</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作业示例!$B$3:$B$25</c:f>
              <c:numCache>
                <c:formatCode>mm"月"dd"日"</c:formatCode>
                <c:ptCount val="23"/>
                <c:pt idx="0">
                  <c:v>43292</c:v>
                </c:pt>
                <c:pt idx="1">
                  <c:v>43293</c:v>
                </c:pt>
                <c:pt idx="2">
                  <c:v>43294</c:v>
                </c:pt>
                <c:pt idx="3">
                  <c:v>43295</c:v>
                </c:pt>
                <c:pt idx="4">
                  <c:v>43296</c:v>
                </c:pt>
                <c:pt idx="5">
                  <c:v>43297</c:v>
                </c:pt>
                <c:pt idx="6">
                  <c:v>43298</c:v>
                </c:pt>
                <c:pt idx="7">
                  <c:v>43299</c:v>
                </c:pt>
                <c:pt idx="8">
                  <c:v>43300</c:v>
                </c:pt>
                <c:pt idx="9">
                  <c:v>43301</c:v>
                </c:pt>
                <c:pt idx="10">
                  <c:v>43302</c:v>
                </c:pt>
                <c:pt idx="11">
                  <c:v>43303</c:v>
                </c:pt>
                <c:pt idx="12">
                  <c:v>43304</c:v>
                </c:pt>
                <c:pt idx="13">
                  <c:v>43305</c:v>
                </c:pt>
                <c:pt idx="14">
                  <c:v>43306</c:v>
                </c:pt>
                <c:pt idx="15">
                  <c:v>43307</c:v>
                </c:pt>
                <c:pt idx="16">
                  <c:v>43308</c:v>
                </c:pt>
                <c:pt idx="17">
                  <c:v>43309</c:v>
                </c:pt>
                <c:pt idx="18">
                  <c:v>43310</c:v>
                </c:pt>
                <c:pt idx="19">
                  <c:v>43311</c:v>
                </c:pt>
                <c:pt idx="20">
                  <c:v>43312</c:v>
                </c:pt>
                <c:pt idx="21">
                  <c:v>43313</c:v>
                </c:pt>
                <c:pt idx="22">
                  <c:v>43314</c:v>
                </c:pt>
              </c:numCache>
            </c:numRef>
          </c:cat>
          <c:val>
            <c:numRef>
              <c:f>作业示例!$C$3:$C$25</c:f>
              <c:numCache>
                <c:formatCode>General</c:formatCode>
                <c:ptCount val="23"/>
                <c:pt idx="0">
                  <c:v>20</c:v>
                </c:pt>
                <c:pt idx="1">
                  <c:v>20</c:v>
                </c:pt>
                <c:pt idx="2">
                  <c:v>21</c:v>
                </c:pt>
                <c:pt idx="3">
                  <c:v>25</c:v>
                </c:pt>
                <c:pt idx="4">
                  <c:v>27</c:v>
                </c:pt>
                <c:pt idx="5">
                  <c:v>27</c:v>
                </c:pt>
                <c:pt idx="6">
                  <c:v>27</c:v>
                </c:pt>
                <c:pt idx="7">
                  <c:v>27</c:v>
                </c:pt>
                <c:pt idx="8">
                  <c:v>27</c:v>
                </c:pt>
                <c:pt idx="9">
                  <c:v>28</c:v>
                </c:pt>
                <c:pt idx="10">
                  <c:v>29</c:v>
                </c:pt>
                <c:pt idx="11">
                  <c:v>32</c:v>
                </c:pt>
                <c:pt idx="12">
                  <c:v>32</c:v>
                </c:pt>
                <c:pt idx="13">
                  <c:v>33</c:v>
                </c:pt>
                <c:pt idx="14">
                  <c:v>34</c:v>
                </c:pt>
                <c:pt idx="15">
                  <c:v>34</c:v>
                </c:pt>
                <c:pt idx="16">
                  <c:v>35</c:v>
                </c:pt>
                <c:pt idx="17">
                  <c:v>35</c:v>
                </c:pt>
                <c:pt idx="18">
                  <c:v>37</c:v>
                </c:pt>
                <c:pt idx="19">
                  <c:v>39</c:v>
                </c:pt>
                <c:pt idx="20">
                  <c:v>40</c:v>
                </c:pt>
                <c:pt idx="21">
                  <c:v>42</c:v>
                </c:pt>
                <c:pt idx="22">
                  <c:v>43</c:v>
                </c:pt>
              </c:numCache>
            </c:numRef>
          </c:val>
          <c:smooth val="1"/>
          <c:extLst>
            <c:ext xmlns:c16="http://schemas.microsoft.com/office/drawing/2014/chart" uri="{C3380CC4-5D6E-409C-BE32-E72D297353CC}">
              <c16:uniqueId val="{00000000-D3AB-45E1-8303-6E3C60120CA0}"/>
            </c:ext>
          </c:extLst>
        </c:ser>
        <c:dLbls>
          <c:showLegendKey val="0"/>
          <c:showVal val="0"/>
          <c:showCatName val="0"/>
          <c:showSerName val="0"/>
          <c:showPercent val="0"/>
          <c:showBubbleSize val="0"/>
        </c:dLbls>
        <c:marker val="1"/>
        <c:smooth val="0"/>
        <c:axId val="1126710128"/>
        <c:axId val="1141385200"/>
      </c:lineChart>
      <c:dateAx>
        <c:axId val="1126710128"/>
        <c:scaling>
          <c:orientation val="minMax"/>
        </c:scaling>
        <c:delete val="0"/>
        <c:axPos val="b"/>
        <c:numFmt formatCode="mm&quot;月&quot;dd&quot;日&quot;"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385200"/>
        <c:crosses val="autoZero"/>
        <c:auto val="1"/>
        <c:lblOffset val="100"/>
        <c:baseTimeUnit val="days"/>
      </c:dateAx>
      <c:valAx>
        <c:axId val="114138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2671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2"/>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zh-CN" altLang="en-US"/>
              <a:t>提问总量</a:t>
            </a:r>
            <a:endParaRPr lang="zh-CN"/>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zh-CN"/>
        </a:p>
      </c:txPr>
    </c:title>
    <c:autoTitleDeleted val="0"/>
    <c:plotArea>
      <c:layout/>
      <c:lineChart>
        <c:grouping val="standard"/>
        <c:varyColors val="0"/>
        <c:ser>
          <c:idx val="5"/>
          <c:order val="0"/>
          <c:tx>
            <c:strRef>
              <c:f>Sheet1!$J$14</c:f>
              <c:strCache>
                <c:ptCount val="1"/>
                <c:pt idx="0">
                  <c:v>提问ID量</c:v>
                </c:pt>
              </c:strCache>
            </c:strRef>
          </c:tx>
          <c:spPr>
            <a:ln w="38100" cap="rnd">
              <a:solidFill>
                <a:schemeClr val="accent6"/>
              </a:solidFill>
              <a:round/>
            </a:ln>
            <a:effectLst/>
          </c:spPr>
          <c:marker>
            <c:symbol val="none"/>
          </c:marker>
          <c:cat>
            <c:numRef>
              <c:f>Sheet1!$D$15:$D$25</c:f>
              <c:numCache>
                <c:formatCode>m/d/yyyy</c:formatCode>
                <c:ptCount val="11"/>
                <c:pt idx="0">
                  <c:v>43304</c:v>
                </c:pt>
                <c:pt idx="1">
                  <c:v>43305</c:v>
                </c:pt>
                <c:pt idx="2">
                  <c:v>43306</c:v>
                </c:pt>
                <c:pt idx="3">
                  <c:v>43307</c:v>
                </c:pt>
                <c:pt idx="4">
                  <c:v>43308</c:v>
                </c:pt>
                <c:pt idx="5">
                  <c:v>43309</c:v>
                </c:pt>
                <c:pt idx="6">
                  <c:v>43310</c:v>
                </c:pt>
                <c:pt idx="7">
                  <c:v>43311</c:v>
                </c:pt>
                <c:pt idx="8">
                  <c:v>43312</c:v>
                </c:pt>
                <c:pt idx="9">
                  <c:v>43313</c:v>
                </c:pt>
                <c:pt idx="10">
                  <c:v>43314</c:v>
                </c:pt>
              </c:numCache>
            </c:numRef>
          </c:cat>
          <c:val>
            <c:numRef>
              <c:f>Sheet1!$J$15:$J$25</c:f>
              <c:numCache>
                <c:formatCode>General</c:formatCode>
                <c:ptCount val="11"/>
                <c:pt idx="0">
                  <c:v>1038</c:v>
                </c:pt>
                <c:pt idx="1">
                  <c:v>1070</c:v>
                </c:pt>
                <c:pt idx="2">
                  <c:v>1165</c:v>
                </c:pt>
                <c:pt idx="3">
                  <c:v>1218</c:v>
                </c:pt>
                <c:pt idx="4">
                  <c:v>1131</c:v>
                </c:pt>
                <c:pt idx="5">
                  <c:v>1105</c:v>
                </c:pt>
                <c:pt idx="6">
                  <c:v>1130</c:v>
                </c:pt>
                <c:pt idx="7">
                  <c:v>1225</c:v>
                </c:pt>
                <c:pt idx="8">
                  <c:v>1234</c:v>
                </c:pt>
                <c:pt idx="9">
                  <c:v>1269</c:v>
                </c:pt>
                <c:pt idx="10">
                  <c:v>1289</c:v>
                </c:pt>
              </c:numCache>
            </c:numRef>
          </c:val>
          <c:smooth val="0"/>
          <c:extLst>
            <c:ext xmlns:c16="http://schemas.microsoft.com/office/drawing/2014/chart" uri="{C3380CC4-5D6E-409C-BE32-E72D297353CC}">
              <c16:uniqueId val="{00000000-F742-4E2A-AD6C-1A603FFFBB91}"/>
            </c:ext>
          </c:extLst>
        </c:ser>
        <c:ser>
          <c:idx val="6"/>
          <c:order val="1"/>
          <c:tx>
            <c:strRef>
              <c:f>Sheet1!$K$14</c:f>
              <c:strCache>
                <c:ptCount val="1"/>
                <c:pt idx="0">
                  <c:v>提问总量</c:v>
                </c:pt>
              </c:strCache>
            </c:strRef>
          </c:tx>
          <c:spPr>
            <a:ln w="38100" cap="rnd">
              <a:solidFill>
                <a:schemeClr val="accent1">
                  <a:lumMod val="60000"/>
                </a:schemeClr>
              </a:solidFill>
              <a:round/>
            </a:ln>
            <a:effectLst/>
          </c:spPr>
          <c:marker>
            <c:symbol val="none"/>
          </c:marker>
          <c:cat>
            <c:numRef>
              <c:f>Sheet1!$D$15:$D$25</c:f>
              <c:numCache>
                <c:formatCode>m/d/yyyy</c:formatCode>
                <c:ptCount val="11"/>
                <c:pt idx="0">
                  <c:v>43304</c:v>
                </c:pt>
                <c:pt idx="1">
                  <c:v>43305</c:v>
                </c:pt>
                <c:pt idx="2">
                  <c:v>43306</c:v>
                </c:pt>
                <c:pt idx="3">
                  <c:v>43307</c:v>
                </c:pt>
                <c:pt idx="4">
                  <c:v>43308</c:v>
                </c:pt>
                <c:pt idx="5">
                  <c:v>43309</c:v>
                </c:pt>
                <c:pt idx="6">
                  <c:v>43310</c:v>
                </c:pt>
                <c:pt idx="7">
                  <c:v>43311</c:v>
                </c:pt>
                <c:pt idx="8">
                  <c:v>43312</c:v>
                </c:pt>
                <c:pt idx="9">
                  <c:v>43313</c:v>
                </c:pt>
                <c:pt idx="10">
                  <c:v>43314</c:v>
                </c:pt>
              </c:numCache>
            </c:numRef>
          </c:cat>
          <c:val>
            <c:numRef>
              <c:f>Sheet1!$K$15:$K$25</c:f>
              <c:numCache>
                <c:formatCode>General</c:formatCode>
                <c:ptCount val="11"/>
                <c:pt idx="0">
                  <c:v>1901</c:v>
                </c:pt>
                <c:pt idx="1">
                  <c:v>1839</c:v>
                </c:pt>
                <c:pt idx="2">
                  <c:v>2073</c:v>
                </c:pt>
                <c:pt idx="3">
                  <c:v>2229</c:v>
                </c:pt>
                <c:pt idx="4">
                  <c:v>2093</c:v>
                </c:pt>
                <c:pt idx="5">
                  <c:v>1878</c:v>
                </c:pt>
                <c:pt idx="6">
                  <c:v>1966</c:v>
                </c:pt>
                <c:pt idx="7">
                  <c:v>2176</c:v>
                </c:pt>
                <c:pt idx="8">
                  <c:v>2083</c:v>
                </c:pt>
                <c:pt idx="9">
                  <c:v>2172</c:v>
                </c:pt>
                <c:pt idx="10">
                  <c:v>2331</c:v>
                </c:pt>
              </c:numCache>
            </c:numRef>
          </c:val>
          <c:smooth val="0"/>
          <c:extLst>
            <c:ext xmlns:c16="http://schemas.microsoft.com/office/drawing/2014/chart" uri="{C3380CC4-5D6E-409C-BE32-E72D297353CC}">
              <c16:uniqueId val="{00000001-F742-4E2A-AD6C-1A603FFFBB91}"/>
            </c:ext>
          </c:extLst>
        </c:ser>
        <c:dLbls>
          <c:showLegendKey val="0"/>
          <c:showVal val="0"/>
          <c:showCatName val="0"/>
          <c:showSerName val="0"/>
          <c:showPercent val="0"/>
          <c:showBubbleSize val="0"/>
        </c:dLbls>
        <c:smooth val="0"/>
        <c:axId val="1368635136"/>
        <c:axId val="1368642752"/>
      </c:lineChart>
      <c:dateAx>
        <c:axId val="136863513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zh-CN"/>
          </a:p>
        </c:txPr>
        <c:crossAx val="1368642752"/>
        <c:crosses val="autoZero"/>
        <c:auto val="1"/>
        <c:lblOffset val="100"/>
        <c:baseTimeUnit val="days"/>
      </c:dateAx>
      <c:valAx>
        <c:axId val="13686427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86351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8-05T14:27:13.838"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BA4CA-242C-40F2-AFC7-1AC6DDCAB435}" type="datetimeFigureOut">
              <a:rPr lang="zh-CN" altLang="en-US" smtClean="0"/>
              <a:t>2018/8/5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2A187-060C-48C8-A788-B4928D1A8C8D}" type="slidenum">
              <a:rPr lang="zh-CN" altLang="en-US" smtClean="0"/>
              <a:t>‹#›</a:t>
            </a:fld>
            <a:endParaRPr lang="zh-CN" altLang="en-US"/>
          </a:p>
        </p:txBody>
      </p:sp>
    </p:spTree>
    <p:extLst>
      <p:ext uri="{BB962C8B-B14F-4D97-AF65-F5344CB8AC3E}">
        <p14:creationId xmlns:p14="http://schemas.microsoft.com/office/powerpoint/2010/main" val="321194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1</a:t>
            </a:fld>
            <a:endParaRPr lang="zh-CN" altLang="en-US"/>
          </a:p>
        </p:txBody>
      </p:sp>
    </p:spTree>
    <p:extLst>
      <p:ext uri="{BB962C8B-B14F-4D97-AF65-F5344CB8AC3E}">
        <p14:creationId xmlns:p14="http://schemas.microsoft.com/office/powerpoint/2010/main" val="24535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12A7DF-EC96-4EE7-AC7B-AC40EB143D05}" type="slidenum">
              <a:rPr lang="zh-CN" altLang="en-US" smtClean="0"/>
              <a:t>10</a:t>
            </a:fld>
            <a:endParaRPr lang="zh-CN" altLang="en-US"/>
          </a:p>
        </p:txBody>
      </p:sp>
    </p:spTree>
    <p:extLst>
      <p:ext uri="{BB962C8B-B14F-4D97-AF65-F5344CB8AC3E}">
        <p14:creationId xmlns:p14="http://schemas.microsoft.com/office/powerpoint/2010/main" val="422879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11</a:t>
            </a:fld>
            <a:endParaRPr lang="zh-CN" altLang="en-US"/>
          </a:p>
        </p:txBody>
      </p:sp>
    </p:spTree>
    <p:extLst>
      <p:ext uri="{BB962C8B-B14F-4D97-AF65-F5344CB8AC3E}">
        <p14:creationId xmlns:p14="http://schemas.microsoft.com/office/powerpoint/2010/main" val="350912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12</a:t>
            </a:fld>
            <a:endParaRPr lang="zh-CN" altLang="en-US"/>
          </a:p>
        </p:txBody>
      </p:sp>
    </p:spTree>
    <p:extLst>
      <p:ext uri="{BB962C8B-B14F-4D97-AF65-F5344CB8AC3E}">
        <p14:creationId xmlns:p14="http://schemas.microsoft.com/office/powerpoint/2010/main" val="164653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13</a:t>
            </a:fld>
            <a:endParaRPr lang="zh-CN" altLang="en-US"/>
          </a:p>
        </p:txBody>
      </p:sp>
    </p:spTree>
    <p:extLst>
      <p:ext uri="{BB962C8B-B14F-4D97-AF65-F5344CB8AC3E}">
        <p14:creationId xmlns:p14="http://schemas.microsoft.com/office/powerpoint/2010/main" val="29417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14</a:t>
            </a:fld>
            <a:endParaRPr lang="zh-CN" altLang="en-US"/>
          </a:p>
        </p:txBody>
      </p:sp>
    </p:spTree>
    <p:extLst>
      <p:ext uri="{BB962C8B-B14F-4D97-AF65-F5344CB8AC3E}">
        <p14:creationId xmlns:p14="http://schemas.microsoft.com/office/powerpoint/2010/main" val="1076963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15</a:t>
            </a:fld>
            <a:endParaRPr lang="zh-CN" altLang="en-US"/>
          </a:p>
        </p:txBody>
      </p:sp>
    </p:spTree>
    <p:extLst>
      <p:ext uri="{BB962C8B-B14F-4D97-AF65-F5344CB8AC3E}">
        <p14:creationId xmlns:p14="http://schemas.microsoft.com/office/powerpoint/2010/main" val="2345185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16</a:t>
            </a:fld>
            <a:endParaRPr lang="zh-CN" altLang="en-US"/>
          </a:p>
        </p:txBody>
      </p:sp>
    </p:spTree>
    <p:extLst>
      <p:ext uri="{BB962C8B-B14F-4D97-AF65-F5344CB8AC3E}">
        <p14:creationId xmlns:p14="http://schemas.microsoft.com/office/powerpoint/2010/main" val="420957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411CB-4E94-4C47-A30B-E41889DF819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0174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18</a:t>
            </a:fld>
            <a:endParaRPr lang="zh-CN" altLang="en-US"/>
          </a:p>
        </p:txBody>
      </p:sp>
    </p:spTree>
    <p:extLst>
      <p:ext uri="{BB962C8B-B14F-4D97-AF65-F5344CB8AC3E}">
        <p14:creationId xmlns:p14="http://schemas.microsoft.com/office/powerpoint/2010/main" val="272758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2</a:t>
            </a:fld>
            <a:endParaRPr lang="zh-CN" altLang="en-US"/>
          </a:p>
        </p:txBody>
      </p:sp>
    </p:spTree>
    <p:extLst>
      <p:ext uri="{BB962C8B-B14F-4D97-AF65-F5344CB8AC3E}">
        <p14:creationId xmlns:p14="http://schemas.microsoft.com/office/powerpoint/2010/main" val="4208729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3</a:t>
            </a:fld>
            <a:endParaRPr lang="zh-CN" altLang="en-US"/>
          </a:p>
        </p:txBody>
      </p:sp>
    </p:spTree>
    <p:extLst>
      <p:ext uri="{BB962C8B-B14F-4D97-AF65-F5344CB8AC3E}">
        <p14:creationId xmlns:p14="http://schemas.microsoft.com/office/powerpoint/2010/main" val="382324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4</a:t>
            </a:fld>
            <a:endParaRPr lang="zh-CN" altLang="en-US"/>
          </a:p>
        </p:txBody>
      </p:sp>
    </p:spTree>
    <p:extLst>
      <p:ext uri="{BB962C8B-B14F-4D97-AF65-F5344CB8AC3E}">
        <p14:creationId xmlns:p14="http://schemas.microsoft.com/office/powerpoint/2010/main" val="428646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5</a:t>
            </a:fld>
            <a:endParaRPr lang="zh-CN" altLang="en-US"/>
          </a:p>
        </p:txBody>
      </p:sp>
    </p:spTree>
    <p:extLst>
      <p:ext uri="{BB962C8B-B14F-4D97-AF65-F5344CB8AC3E}">
        <p14:creationId xmlns:p14="http://schemas.microsoft.com/office/powerpoint/2010/main" val="212923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6</a:t>
            </a:fld>
            <a:endParaRPr lang="zh-CN" altLang="en-US"/>
          </a:p>
        </p:txBody>
      </p:sp>
    </p:spTree>
    <p:extLst>
      <p:ext uri="{BB962C8B-B14F-4D97-AF65-F5344CB8AC3E}">
        <p14:creationId xmlns:p14="http://schemas.microsoft.com/office/powerpoint/2010/main" val="3701777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7</a:t>
            </a:fld>
            <a:endParaRPr lang="zh-CN" altLang="en-US"/>
          </a:p>
        </p:txBody>
      </p:sp>
    </p:spTree>
    <p:extLst>
      <p:ext uri="{BB962C8B-B14F-4D97-AF65-F5344CB8AC3E}">
        <p14:creationId xmlns:p14="http://schemas.microsoft.com/office/powerpoint/2010/main" val="142793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8</a:t>
            </a:fld>
            <a:endParaRPr lang="zh-CN" altLang="en-US"/>
          </a:p>
        </p:txBody>
      </p:sp>
    </p:spTree>
    <p:extLst>
      <p:ext uri="{BB962C8B-B14F-4D97-AF65-F5344CB8AC3E}">
        <p14:creationId xmlns:p14="http://schemas.microsoft.com/office/powerpoint/2010/main" val="3807125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12A7DF-EC96-4EE7-AC7B-AC40EB143D05}" type="slidenum">
              <a:rPr lang="zh-CN" altLang="en-US" smtClean="0"/>
              <a:t>9</a:t>
            </a:fld>
            <a:endParaRPr lang="zh-CN" altLang="en-US"/>
          </a:p>
        </p:txBody>
      </p:sp>
    </p:spTree>
    <p:extLst>
      <p:ext uri="{BB962C8B-B14F-4D97-AF65-F5344CB8AC3E}">
        <p14:creationId xmlns:p14="http://schemas.microsoft.com/office/powerpoint/2010/main" val="41218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AC975-25C1-4A53-B04A-2AB7E4B5BA7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BF6AFB7-9EE9-426F-AC29-02EFA5F1F03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53ED13-2EF8-4563-B06F-B5ED8616658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5" name="页脚占位符 4">
            <a:extLst>
              <a:ext uri="{FF2B5EF4-FFF2-40B4-BE49-F238E27FC236}">
                <a16:creationId xmlns:a16="http://schemas.microsoft.com/office/drawing/2014/main" id="{BC841C26-5EC9-4897-B486-ACC1B00B0C1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F1520FA-EAE6-4C9D-9964-356F44060CF3}"/>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885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6DCAF-10D5-47E9-A7EE-825F269F5F8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1F0DE1B-FC49-47CE-8A33-3917651D9FEC}"/>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8CB9296-126B-4C05-852A-73138BA44DB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5" name="页脚占位符 4">
            <a:extLst>
              <a:ext uri="{FF2B5EF4-FFF2-40B4-BE49-F238E27FC236}">
                <a16:creationId xmlns:a16="http://schemas.microsoft.com/office/drawing/2014/main" id="{30DA567C-A114-4208-8810-A6667BC9469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8DD673C-5BF4-4DC1-8C42-EFB58D1225D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12442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010BA93-9900-4FA6-9F8E-A7D87DED64A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9D1EE3F-AF45-4CE0-BFD7-A9BC8290232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16F852-17EF-460F-8DA0-2570CE45E1B4}"/>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5" name="页脚占位符 4">
            <a:extLst>
              <a:ext uri="{FF2B5EF4-FFF2-40B4-BE49-F238E27FC236}">
                <a16:creationId xmlns:a16="http://schemas.microsoft.com/office/drawing/2014/main" id="{8D16E7B9-01DF-4258-A42A-6F5BAA1A033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44A927B-91F7-4598-93CF-96527C84C997}"/>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615764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ED1D9-11CB-429A-9ED2-7CEBD5C98C7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10D9BE-27C8-46B3-9E57-5C9E14277B19}"/>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829B1D-5614-48E5-9FB3-CD55E49F3FBC}"/>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5" name="页脚占位符 4">
            <a:extLst>
              <a:ext uri="{FF2B5EF4-FFF2-40B4-BE49-F238E27FC236}">
                <a16:creationId xmlns:a16="http://schemas.microsoft.com/office/drawing/2014/main" id="{8DD3738C-4DCF-409D-B593-C85EE2A619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2BED297-9E1B-45DD-9169-FCCEFD6E816B}"/>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79946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A45B8-1C70-48DF-B23C-AA4CCE6A711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51A308B-5EA6-4A0C-8DBE-BD6E24A3FB9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D714297-9736-45EB-B0CA-295BACEB712F}"/>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5" name="页脚占位符 4">
            <a:extLst>
              <a:ext uri="{FF2B5EF4-FFF2-40B4-BE49-F238E27FC236}">
                <a16:creationId xmlns:a16="http://schemas.microsoft.com/office/drawing/2014/main" id="{81B527F1-953E-42DA-8FA2-4ADBA2DB771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2CDB5F7-9A2C-459A-98C6-722EAF85DEB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80664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752C4-97F9-4497-BF8D-73F55BA8F6C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DB7A09-833F-4BCC-8CA7-9D2048A1EFF8}"/>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369734B-05C0-4522-AA41-B6B7C9657BEC}"/>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1C61639-06BB-4293-AC17-FABA4E599B49}"/>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6" name="页脚占位符 5">
            <a:extLst>
              <a:ext uri="{FF2B5EF4-FFF2-40B4-BE49-F238E27FC236}">
                <a16:creationId xmlns:a16="http://schemas.microsoft.com/office/drawing/2014/main" id="{478662FE-03D0-46FE-90F1-A9577A9FC34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075D8E44-1823-4505-90A7-107BC2934EB8}"/>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13680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EBC2D-5623-41F1-9598-317706FB3F4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417151-80B8-431B-B18E-F0900993E93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BF72CAB-A009-4767-AB38-7ACE19620E42}"/>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6E9BC33-2E8C-4750-A04E-49AE945F7A1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3513EF3-0EF5-4118-B5A5-F12068528015}"/>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FE329A2-C923-4C05-A586-3C28B42FE963}"/>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8" name="页脚占位符 7">
            <a:extLst>
              <a:ext uri="{FF2B5EF4-FFF2-40B4-BE49-F238E27FC236}">
                <a16:creationId xmlns:a16="http://schemas.microsoft.com/office/drawing/2014/main" id="{D9A58E4A-1DD1-4B64-9E1C-3F2C9352B23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5F28001F-D519-4013-9E74-C4B948D4153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396795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9E7CA-FA4C-480F-9E2D-8734AA9AB15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C2328E-70D8-42B6-9FDD-CC1B67BAC77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4" name="页脚占位符 3">
            <a:extLst>
              <a:ext uri="{FF2B5EF4-FFF2-40B4-BE49-F238E27FC236}">
                <a16:creationId xmlns:a16="http://schemas.microsoft.com/office/drawing/2014/main" id="{DC03ADCC-9E6C-4ACB-B8A2-ED29F7DE360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C03F257A-0496-4700-AA42-863F4706EFD8}"/>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67284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F0D0C5-0B14-4298-A667-412CD8AEED8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3" name="页脚占位符 2">
            <a:extLst>
              <a:ext uri="{FF2B5EF4-FFF2-40B4-BE49-F238E27FC236}">
                <a16:creationId xmlns:a16="http://schemas.microsoft.com/office/drawing/2014/main" id="{335F6E04-CC18-4D26-8D0B-CA06752815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3324A95-9FCA-4045-A159-D89736168BC5}"/>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71179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C1A7-FE58-478F-A4EF-2AE66C639F7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27CB3F4-98E5-4741-9B7C-1143AA65E72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86FE360-63DB-4315-A7C5-393901C8DE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855E252-F929-4F28-BE03-D1479EFB32CF}"/>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6" name="页脚占位符 5">
            <a:extLst>
              <a:ext uri="{FF2B5EF4-FFF2-40B4-BE49-F238E27FC236}">
                <a16:creationId xmlns:a16="http://schemas.microsoft.com/office/drawing/2014/main" id="{1FBC7236-D548-4620-B2A3-770B7ED06FD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B6DC5DE-D7F6-43C4-80A8-A49C6E5AA0F7}"/>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292035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4A55C-F228-422D-983E-A6EADBF890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6F0CFF3-A569-4DB9-B143-5C0DF1974BA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4CA5FD0-9157-42D8-96EA-4D2242FD00F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A7B4453-C448-4A7D-9FEB-A1CC615D420E}"/>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2018/8/5</a:t>
            </a:fld>
            <a:endParaRPr lang="zh-CN" altLang="en-US"/>
          </a:p>
        </p:txBody>
      </p:sp>
      <p:sp>
        <p:nvSpPr>
          <p:cNvPr id="6" name="页脚占位符 5">
            <a:extLst>
              <a:ext uri="{FF2B5EF4-FFF2-40B4-BE49-F238E27FC236}">
                <a16:creationId xmlns:a16="http://schemas.microsoft.com/office/drawing/2014/main" id="{7B856A19-3D28-4272-861A-7D1686D163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EF2E393D-EFF5-4217-9ECC-AB7A9889BC9B}"/>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321276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6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2" name="组合 1">
            <a:extLst>
              <a:ext uri="{FF2B5EF4-FFF2-40B4-BE49-F238E27FC236}">
                <a16:creationId xmlns:a16="http://schemas.microsoft.com/office/drawing/2014/main" id="{155A7985-1D37-44B3-92DD-FD0BE7261957}"/>
              </a:ext>
            </a:extLst>
          </p:cNvPr>
          <p:cNvGrpSpPr/>
          <p:nvPr/>
        </p:nvGrpSpPr>
        <p:grpSpPr>
          <a:xfrm>
            <a:off x="569602" y="-921225"/>
            <a:ext cx="11136187" cy="8047838"/>
            <a:chOff x="569602" y="-921225"/>
            <a:chExt cx="11136187" cy="8047838"/>
          </a:xfrm>
        </p:grpSpPr>
        <p:sp>
          <p:nvSpPr>
            <p:cNvPr id="18" name="椭圆 17">
              <a:extLst>
                <a:ext uri="{FF2B5EF4-FFF2-40B4-BE49-F238E27FC236}">
                  <a16:creationId xmlns:a16="http://schemas.microsoft.com/office/drawing/2014/main" id="{AD4A0C5B-E2C7-483A-9A7D-3720AD203B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C0D44AB7-B14C-4FD5-B5AC-1D94E7637BB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784CEFA9-DDD8-47C3-9A4A-F0D1E9D8FE5B}"/>
              </a:ext>
            </a:extLst>
          </p:cNvPr>
          <p:cNvSpPr/>
          <p:nvPr/>
        </p:nvSpPr>
        <p:spPr>
          <a:xfrm>
            <a:off x="0" y="1480458"/>
            <a:ext cx="12192000" cy="3897086"/>
          </a:xfrm>
          <a:prstGeom prst="rect">
            <a:avLst/>
          </a:prstGeom>
          <a:solidFill>
            <a:schemeClr val="bg1"/>
          </a:solidFill>
          <a:ln>
            <a:noFill/>
          </a:ln>
          <a:effectLst>
            <a:outerShdw blurRad="368300" sx="106000" sy="106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12FEE35-B309-402A-B2B2-0659C5519477}"/>
              </a:ext>
            </a:extLst>
          </p:cNvPr>
          <p:cNvSpPr/>
          <p:nvPr/>
        </p:nvSpPr>
        <p:spPr>
          <a:xfrm>
            <a:off x="5327708" y="3039804"/>
            <a:ext cx="5724644" cy="923330"/>
          </a:xfrm>
          <a:prstGeom prst="rect">
            <a:avLst/>
          </a:prstGeom>
        </p:spPr>
        <p:txBody>
          <a:bodyPr wrap="none">
            <a:spAutoFit/>
          </a:bodyPr>
          <a:lstStyle/>
          <a:p>
            <a:pPr algn="ctr"/>
            <a:r>
              <a:rPr lang="zh-CN" altLang="en-US" sz="5400" b="1" dirty="0">
                <a:solidFill>
                  <a:srgbClr val="2EB0A2"/>
                </a:solidFill>
                <a:latin typeface="微软雅黑" panose="020B0503020204020204" pitchFamily="34" charset="-122"/>
                <a:ea typeface="微软雅黑" panose="020B0503020204020204" pitchFamily="34" charset="-122"/>
              </a:rPr>
              <a:t>第一个月工作汇报</a:t>
            </a:r>
          </a:p>
        </p:txBody>
      </p:sp>
      <p:sp>
        <p:nvSpPr>
          <p:cNvPr id="15" name="矩形 14">
            <a:extLst>
              <a:ext uri="{FF2B5EF4-FFF2-40B4-BE49-F238E27FC236}">
                <a16:creationId xmlns:a16="http://schemas.microsoft.com/office/drawing/2014/main" id="{3C675BAB-F0EC-4DB2-B991-2019EEADE7A4}"/>
              </a:ext>
            </a:extLst>
          </p:cNvPr>
          <p:cNvSpPr/>
          <p:nvPr/>
        </p:nvSpPr>
        <p:spPr>
          <a:xfrm>
            <a:off x="2280555" y="3925483"/>
            <a:ext cx="7696202" cy="715581"/>
          </a:xfrm>
          <a:prstGeom prst="rect">
            <a:avLst/>
          </a:prstGeom>
        </p:spPr>
        <p:txBody>
          <a:bodyPr wrap="square">
            <a:spAutoFit/>
          </a:bodyPr>
          <a:lstStyle/>
          <a:p>
            <a:pPr algn="ctr">
              <a:lnSpc>
                <a:spcPct val="150000"/>
              </a:lnSpc>
              <a:buClr>
                <a:srgbClr val="E7E6E6">
                  <a:lumMod val="10000"/>
                </a:srgbClr>
              </a:buClr>
            </a:pPr>
            <a:r>
              <a:rPr lang="en-US" altLang="zh-CN" sz="900" dirty="0">
                <a:solidFill>
                  <a:schemeClr val="bg1">
                    <a:lumMod val="50000"/>
                  </a:schemeClr>
                </a:solidFill>
                <a:latin typeface="Agency FB" panose="020B0503020202020204" pitchFamily="34" charset="0"/>
                <a:cs typeface="+mn-ea"/>
                <a:sym typeface="+mn-lt"/>
              </a:rPr>
              <a:t>By faith I mean a vision of good one cherishes and the enthusiasm that pushes one to seek its fulfillment regardless of obstacles. By faith I By faith I mean a vision of good one cherishes and the enthusiasm that pushes one to seek its fulfillment regardless of obstacles. By faith I</a:t>
            </a:r>
          </a:p>
          <a:p>
            <a:pPr algn="ctr">
              <a:lnSpc>
                <a:spcPct val="150000"/>
              </a:lnSpc>
              <a:buClr>
                <a:srgbClr val="E7E6E6">
                  <a:lumMod val="10000"/>
                </a:srgbClr>
              </a:buClr>
            </a:pPr>
            <a:endParaRPr lang="en-US" altLang="zh-CN" sz="900" dirty="0">
              <a:solidFill>
                <a:schemeClr val="bg1">
                  <a:lumMod val="50000"/>
                </a:schemeClr>
              </a:solidFill>
              <a:latin typeface="Agency FB" panose="020B0503020202020204" pitchFamily="34" charset="0"/>
              <a:cs typeface="+mn-ea"/>
              <a:sym typeface="+mn-lt"/>
            </a:endParaRPr>
          </a:p>
        </p:txBody>
      </p:sp>
      <p:sp>
        <p:nvSpPr>
          <p:cNvPr id="16" name="TextBox 60">
            <a:extLst>
              <a:ext uri="{FF2B5EF4-FFF2-40B4-BE49-F238E27FC236}">
                <a16:creationId xmlns:a16="http://schemas.microsoft.com/office/drawing/2014/main" id="{F994A5CF-5539-4FBD-B280-1CD6938C7A32}"/>
              </a:ext>
            </a:extLst>
          </p:cNvPr>
          <p:cNvSpPr txBox="1"/>
          <p:nvPr/>
        </p:nvSpPr>
        <p:spPr>
          <a:xfrm>
            <a:off x="2855124" y="3039419"/>
            <a:ext cx="3960874" cy="1015663"/>
          </a:xfrm>
          <a:prstGeom prst="rect">
            <a:avLst/>
          </a:prstGeom>
          <a:noFill/>
        </p:spPr>
        <p:txBody>
          <a:bodyPr wrap="square" rtlCol="0">
            <a:spAutoFit/>
          </a:bodyPr>
          <a:lstStyle/>
          <a:p>
            <a:pPr defTabSz="914217"/>
            <a:r>
              <a:rPr lang="en-US" altLang="zh-CN" sz="6000" spc="-300" dirty="0">
                <a:solidFill>
                  <a:srgbClr val="436982"/>
                </a:solidFill>
                <a:latin typeface="方正正大黑简体" panose="02000000000000000000" pitchFamily="2" charset="-122"/>
                <a:ea typeface="方正正大黑简体" panose="02000000000000000000" pitchFamily="2" charset="-122"/>
                <a:cs typeface="+mn-ea"/>
                <a:sym typeface="+mn-lt"/>
              </a:rPr>
              <a:t>2018.7</a:t>
            </a:r>
            <a:endParaRPr lang="en-US" sz="6000" spc="-300" dirty="0">
              <a:solidFill>
                <a:srgbClr val="436982"/>
              </a:solidFill>
              <a:latin typeface="方正正大黑简体" panose="02000000000000000000" pitchFamily="2" charset="-122"/>
              <a:ea typeface="方正正大黑简体" panose="02000000000000000000" pitchFamily="2" charset="-122"/>
              <a:cs typeface="+mn-ea"/>
              <a:sym typeface="+mn-lt"/>
            </a:endParaRPr>
          </a:p>
        </p:txBody>
      </p:sp>
      <p:sp>
        <p:nvSpPr>
          <p:cNvPr id="17" name="文本框 16">
            <a:extLst>
              <a:ext uri="{FF2B5EF4-FFF2-40B4-BE49-F238E27FC236}">
                <a16:creationId xmlns:a16="http://schemas.microsoft.com/office/drawing/2014/main" id="{D11DE436-DB25-4094-AE1E-FB64913F9526}"/>
              </a:ext>
            </a:extLst>
          </p:cNvPr>
          <p:cNvSpPr txBox="1"/>
          <p:nvPr/>
        </p:nvSpPr>
        <p:spPr>
          <a:xfrm>
            <a:off x="4251610" y="4541036"/>
            <a:ext cx="3754092" cy="338554"/>
          </a:xfrm>
          <a:prstGeom prst="rect">
            <a:avLst/>
          </a:prstGeom>
          <a:noFill/>
        </p:spPr>
        <p:txBody>
          <a:bodyPr wrap="square" rtlCol="0">
            <a:spAutoFit/>
          </a:bodyPr>
          <a:lstStyle/>
          <a:p>
            <a:pPr algn="ctr"/>
            <a:r>
              <a:rPr lang="zh-CN" altLang="en-US" sz="1600" b="1" dirty="0">
                <a:solidFill>
                  <a:srgbClr val="6491B0"/>
                </a:solidFill>
                <a:latin typeface="微软雅黑" panose="020B0503020204020204" pitchFamily="34" charset="-122"/>
                <a:ea typeface="微软雅黑" panose="020B0503020204020204" pitchFamily="34" charset="-122"/>
              </a:rPr>
              <a:t>报告人：吴易泽</a:t>
            </a:r>
          </a:p>
        </p:txBody>
      </p:sp>
    </p:spTree>
    <p:extLst>
      <p:ext uri="{BB962C8B-B14F-4D97-AF65-F5344CB8AC3E}">
        <p14:creationId xmlns:p14="http://schemas.microsoft.com/office/powerpoint/2010/main" val="3970827486"/>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652">
                                          <p:stCondLst>
                                            <p:cond delay="0"/>
                                          </p:stCondLst>
                                        </p:cTn>
                                        <p:tgtEl>
                                          <p:spTgt spid="2"/>
                                        </p:tgtEl>
                                      </p:cBhvr>
                                    </p:animEffect>
                                    <p:anim calcmode="lin" valueType="num">
                                      <p:cBhvr>
                                        <p:cTn id="8" dur="2050"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747"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747" tmFilter="0, 0; 0.125,0.2665; 0.25,0.4; 0.375,0.465; 0.5,0.5;  0.625,0.535; 0.75,0.6; 0.875,0.7335; 1,1">
                                          <p:stCondLst>
                                            <p:cond delay="747"/>
                                          </p:stCondLst>
                                        </p:cTn>
                                        <p:tgtEl>
                                          <p:spTgt spid="2"/>
                                        </p:tgtEl>
                                        <p:attrNameLst>
                                          <p:attrName>ppt_y</p:attrName>
                                        </p:attrNameLst>
                                      </p:cBhvr>
                                      <p:tavLst>
                                        <p:tav tm="0" fmla="#ppt_y-sin(pi*$)/9">
                                          <p:val>
                                            <p:fltVal val="0"/>
                                          </p:val>
                                        </p:tav>
                                        <p:tav tm="100000">
                                          <p:val>
                                            <p:fltVal val="1"/>
                                          </p:val>
                                        </p:tav>
                                      </p:tavLst>
                                    </p:anim>
                                    <p:anim calcmode="lin" valueType="num">
                                      <p:cBhvr>
                                        <p:cTn id="11" dur="373" tmFilter="0, 0; 0.125,0.2665; 0.25,0.4; 0.375,0.465; 0.5,0.5;  0.625,0.535; 0.75,0.6; 0.875,0.7335; 1,1">
                                          <p:stCondLst>
                                            <p:cond delay="1490"/>
                                          </p:stCondLst>
                                        </p:cTn>
                                        <p:tgtEl>
                                          <p:spTgt spid="2"/>
                                        </p:tgtEl>
                                        <p:attrNameLst>
                                          <p:attrName>ppt_y</p:attrName>
                                        </p:attrNameLst>
                                      </p:cBhvr>
                                      <p:tavLst>
                                        <p:tav tm="0" fmla="#ppt_y-sin(pi*$)/27">
                                          <p:val>
                                            <p:fltVal val="0"/>
                                          </p:val>
                                        </p:tav>
                                        <p:tav tm="100000">
                                          <p:val>
                                            <p:fltVal val="1"/>
                                          </p:val>
                                        </p:tav>
                                      </p:tavLst>
                                    </p:anim>
                                    <p:anim calcmode="lin" valueType="num">
                                      <p:cBhvr>
                                        <p:cTn id="12" dur="185" tmFilter="0, 0; 0.125,0.2665; 0.25,0.4; 0.375,0.465; 0.5,0.5;  0.625,0.535; 0.75,0.6; 0.875,0.7335; 1,1">
                                          <p:stCondLst>
                                            <p:cond delay="1863"/>
                                          </p:stCondLst>
                                        </p:cTn>
                                        <p:tgtEl>
                                          <p:spTgt spid="2"/>
                                        </p:tgtEl>
                                        <p:attrNameLst>
                                          <p:attrName>ppt_y</p:attrName>
                                        </p:attrNameLst>
                                      </p:cBhvr>
                                      <p:tavLst>
                                        <p:tav tm="0" fmla="#ppt_y-sin(pi*$)/81">
                                          <p:val>
                                            <p:fltVal val="0"/>
                                          </p:val>
                                        </p:tav>
                                        <p:tav tm="100000">
                                          <p:val>
                                            <p:fltVal val="1"/>
                                          </p:val>
                                        </p:tav>
                                      </p:tavLst>
                                    </p:anim>
                                    <p:animScale>
                                      <p:cBhvr>
                                        <p:cTn id="13" dur="29">
                                          <p:stCondLst>
                                            <p:cond delay="731"/>
                                          </p:stCondLst>
                                        </p:cTn>
                                        <p:tgtEl>
                                          <p:spTgt spid="2"/>
                                        </p:tgtEl>
                                      </p:cBhvr>
                                      <p:to x="100000" y="60000"/>
                                    </p:animScale>
                                    <p:animScale>
                                      <p:cBhvr>
                                        <p:cTn id="14" dur="187" decel="50000">
                                          <p:stCondLst>
                                            <p:cond delay="761"/>
                                          </p:stCondLst>
                                        </p:cTn>
                                        <p:tgtEl>
                                          <p:spTgt spid="2"/>
                                        </p:tgtEl>
                                      </p:cBhvr>
                                      <p:to x="100000" y="100000"/>
                                    </p:animScale>
                                    <p:animScale>
                                      <p:cBhvr>
                                        <p:cTn id="15" dur="29">
                                          <p:stCondLst>
                                            <p:cond delay="1476"/>
                                          </p:stCondLst>
                                        </p:cTn>
                                        <p:tgtEl>
                                          <p:spTgt spid="2"/>
                                        </p:tgtEl>
                                      </p:cBhvr>
                                      <p:to x="100000" y="80000"/>
                                    </p:animScale>
                                    <p:animScale>
                                      <p:cBhvr>
                                        <p:cTn id="16" dur="187" decel="50000">
                                          <p:stCondLst>
                                            <p:cond delay="1505"/>
                                          </p:stCondLst>
                                        </p:cTn>
                                        <p:tgtEl>
                                          <p:spTgt spid="2"/>
                                        </p:tgtEl>
                                      </p:cBhvr>
                                      <p:to x="100000" y="100000"/>
                                    </p:animScale>
                                    <p:animScale>
                                      <p:cBhvr>
                                        <p:cTn id="17" dur="29">
                                          <p:stCondLst>
                                            <p:cond delay="1847"/>
                                          </p:stCondLst>
                                        </p:cTn>
                                        <p:tgtEl>
                                          <p:spTgt spid="2"/>
                                        </p:tgtEl>
                                      </p:cBhvr>
                                      <p:to x="100000" y="90000"/>
                                    </p:animScale>
                                    <p:animScale>
                                      <p:cBhvr>
                                        <p:cTn id="18" dur="187" decel="50000">
                                          <p:stCondLst>
                                            <p:cond delay="1876"/>
                                          </p:stCondLst>
                                        </p:cTn>
                                        <p:tgtEl>
                                          <p:spTgt spid="2"/>
                                        </p:tgtEl>
                                      </p:cBhvr>
                                      <p:to x="100000" y="100000"/>
                                    </p:animScale>
                                    <p:animScale>
                                      <p:cBhvr>
                                        <p:cTn id="19" dur="29">
                                          <p:stCondLst>
                                            <p:cond delay="2034"/>
                                          </p:stCondLst>
                                        </p:cTn>
                                        <p:tgtEl>
                                          <p:spTgt spid="2"/>
                                        </p:tgtEl>
                                      </p:cBhvr>
                                      <p:to x="100000" y="95000"/>
                                    </p:animScale>
                                    <p:animScale>
                                      <p:cBhvr>
                                        <p:cTn id="20" dur="187" decel="50000">
                                          <p:stCondLst>
                                            <p:cond delay="2063"/>
                                          </p:stCondLst>
                                        </p:cTn>
                                        <p:tgtEl>
                                          <p:spTgt spid="2"/>
                                        </p:tgtEl>
                                      </p:cBhvr>
                                      <p:to x="100000" y="100000"/>
                                    </p:animScale>
                                  </p:childTnLst>
                                </p:cTn>
                              </p:par>
                            </p:childTnLst>
                          </p:cTn>
                        </p:par>
                        <p:par>
                          <p:cTn id="21" fill="hold">
                            <p:stCondLst>
                              <p:cond delay="2250"/>
                            </p:stCondLst>
                            <p:childTnLst>
                              <p:par>
                                <p:cTn id="22" presetID="16" presetClass="entr" presetSubtype="37"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childTnLst>
                          </p:cTn>
                        </p:par>
                        <p:par>
                          <p:cTn id="25" fill="hold">
                            <p:stCondLst>
                              <p:cond delay="2750"/>
                            </p:stCondLst>
                            <p:childTnLst>
                              <p:par>
                                <p:cTn id="26" presetID="55"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strVal val="#ppt_w*0.70"/>
                                          </p:val>
                                        </p:tav>
                                        <p:tav tm="100000">
                                          <p:val>
                                            <p:strVal val="#ppt_w"/>
                                          </p:val>
                                        </p:tav>
                                      </p:tavLst>
                                    </p:anim>
                                    <p:anim calcmode="lin" valueType="num">
                                      <p:cBhvr>
                                        <p:cTn id="29" dur="1000" fill="hold"/>
                                        <p:tgtEl>
                                          <p:spTgt spid="16"/>
                                        </p:tgtEl>
                                        <p:attrNameLst>
                                          <p:attrName>ppt_h</p:attrName>
                                        </p:attrNameLst>
                                      </p:cBhvr>
                                      <p:tavLst>
                                        <p:tav tm="0">
                                          <p:val>
                                            <p:strVal val="#ppt_h"/>
                                          </p:val>
                                        </p:tav>
                                        <p:tav tm="100000">
                                          <p:val>
                                            <p:strVal val="#ppt_h"/>
                                          </p:val>
                                        </p:tav>
                                      </p:tavLst>
                                    </p:anim>
                                    <p:animEffect transition="in" filter="fade">
                                      <p:cBhvr>
                                        <p:cTn id="30" dur="1000"/>
                                        <p:tgtEl>
                                          <p:spTgt spid="16"/>
                                        </p:tgtEl>
                                      </p:cBhvr>
                                    </p:animEffect>
                                  </p:childTnLst>
                                </p:cTn>
                              </p:par>
                            </p:childTnLst>
                          </p:cTn>
                        </p:par>
                        <p:par>
                          <p:cTn id="31" fill="hold">
                            <p:stCondLst>
                              <p:cond delay="3750"/>
                            </p:stCondLst>
                            <p:childTnLst>
                              <p:par>
                                <p:cTn id="32" presetID="55"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strVal val="#ppt_w*0.70"/>
                                          </p:val>
                                        </p:tav>
                                        <p:tav tm="100000">
                                          <p:val>
                                            <p:strVal val="#ppt_w"/>
                                          </p:val>
                                        </p:tav>
                                      </p:tavLst>
                                    </p:anim>
                                    <p:anim calcmode="lin" valueType="num">
                                      <p:cBhvr>
                                        <p:cTn id="35" dur="1000" fill="hold"/>
                                        <p:tgtEl>
                                          <p:spTgt spid="14"/>
                                        </p:tgtEl>
                                        <p:attrNameLst>
                                          <p:attrName>ppt_h</p:attrName>
                                        </p:attrNameLst>
                                      </p:cBhvr>
                                      <p:tavLst>
                                        <p:tav tm="0">
                                          <p:val>
                                            <p:strVal val="#ppt_h"/>
                                          </p:val>
                                        </p:tav>
                                        <p:tav tm="100000">
                                          <p:val>
                                            <p:strVal val="#ppt_h"/>
                                          </p:val>
                                        </p:tav>
                                      </p:tavLst>
                                    </p:anim>
                                    <p:animEffect transition="in" filter="fade">
                                      <p:cBhvr>
                                        <p:cTn id="36" dur="1000"/>
                                        <p:tgtEl>
                                          <p:spTgt spid="14"/>
                                        </p:tgtEl>
                                      </p:cBhvr>
                                    </p:animEffect>
                                  </p:childTnLst>
                                </p:cTn>
                              </p:par>
                            </p:childTnLst>
                          </p:cTn>
                        </p:par>
                        <p:par>
                          <p:cTn id="37" fill="hold">
                            <p:stCondLst>
                              <p:cond delay="475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525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E81DF578-1CB7-4300-94B5-0E81686670B2}"/>
              </a:ext>
            </a:extLst>
          </p:cNvPr>
          <p:cNvGrpSpPr/>
          <p:nvPr/>
        </p:nvGrpSpPr>
        <p:grpSpPr>
          <a:xfrm rot="2837432">
            <a:off x="-1737214" y="-782355"/>
            <a:ext cx="4226169" cy="3054144"/>
            <a:chOff x="569602" y="-921225"/>
            <a:chExt cx="11136187" cy="8047838"/>
          </a:xfrm>
        </p:grpSpPr>
        <p:sp>
          <p:nvSpPr>
            <p:cNvPr id="49" name="椭圆 48">
              <a:extLst>
                <a:ext uri="{FF2B5EF4-FFF2-40B4-BE49-F238E27FC236}">
                  <a16:creationId xmlns:a16="http://schemas.microsoft.com/office/drawing/2014/main" id="{18C0436E-1FE6-4319-B924-2B04453078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0F0257E-D420-4ECF-9682-A07FCD42A7F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945370E-4018-47B4-88BE-A7141CB35CC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00B8CD7-9CFA-45F2-864E-D9461B8DCE8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750E6D1-4768-475B-ADC4-701CB4866E05}"/>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80A54FD-5AF1-4A62-B8DD-08BA543289CE}"/>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94487B96-FD99-4872-A9E0-C88AFA2EA72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0FDBECA-9E39-4CB4-AEF9-B92B138AF8D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4C844A7D-00A5-4E14-B54A-8C499B8E0273}"/>
              </a:ext>
            </a:extLst>
          </p:cNvPr>
          <p:cNvGrpSpPr/>
          <p:nvPr/>
        </p:nvGrpSpPr>
        <p:grpSpPr>
          <a:xfrm rot="6604501">
            <a:off x="8773714" y="5143094"/>
            <a:ext cx="4623511" cy="3341293"/>
            <a:chOff x="569602" y="-921225"/>
            <a:chExt cx="11136187" cy="8047838"/>
          </a:xfrm>
        </p:grpSpPr>
        <p:sp>
          <p:nvSpPr>
            <p:cNvPr id="58" name="椭圆 57">
              <a:extLst>
                <a:ext uri="{FF2B5EF4-FFF2-40B4-BE49-F238E27FC236}">
                  <a16:creationId xmlns:a16="http://schemas.microsoft.com/office/drawing/2014/main" id="{AD1630C5-191A-465B-9383-0E3B2EA5BE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1D96450-9ADD-4791-8C75-FB1A4764550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25FB37A-7DB1-406E-8958-BCDA3D9C354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94C09EA-7E0B-4A70-8901-5538CF30F91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88E4EDD-903D-403E-9B1F-FBD2D21D63BB}"/>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22645AB-1B49-4B46-B795-57B6F236DB5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F4C85BA-CF5D-47F4-AA0D-1ED7E79F348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3F1E1C8F-0C75-461E-A544-7B139D6AF0C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234948" y="728756"/>
            <a:ext cx="1826141"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原型设计</a:t>
            </a:r>
          </a:p>
        </p:txBody>
      </p:sp>
      <p:sp>
        <p:nvSpPr>
          <p:cNvPr id="27" name="Rectangle 13"/>
          <p:cNvSpPr>
            <a:spLocks noChangeArrowheads="1"/>
          </p:cNvSpPr>
          <p:nvPr/>
        </p:nvSpPr>
        <p:spPr bwMode="auto">
          <a:xfrm>
            <a:off x="9257556" y="2006096"/>
            <a:ext cx="1640417" cy="1608667"/>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9" name="文本框 8"/>
          <p:cNvSpPr txBox="1"/>
          <p:nvPr/>
        </p:nvSpPr>
        <p:spPr>
          <a:xfrm>
            <a:off x="9539601" y="2348764"/>
            <a:ext cx="1076325" cy="923330"/>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具体数据展示页面</a:t>
            </a:r>
          </a:p>
        </p:txBody>
      </p:sp>
      <p:pic>
        <p:nvPicPr>
          <p:cNvPr id="28"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987" y="1313531"/>
            <a:ext cx="6558643" cy="26622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981184" y="5121728"/>
            <a:ext cx="8524875"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该然而该方案所需的一个获取该玩家式神详细数据的接口并不存在，同样完成一个外部的</a:t>
            </a:r>
            <a:r>
              <a:rPr lang="en-US" altLang="zh-CN" dirty="0">
                <a:latin typeface="微软雅黑" panose="020B0503020204020204" pitchFamily="34" charset="-122"/>
                <a:ea typeface="微软雅黑" panose="020B0503020204020204" pitchFamily="34" charset="-122"/>
              </a:rPr>
              <a:t>H5</a:t>
            </a:r>
            <a:r>
              <a:rPr lang="zh-CN" altLang="en-US" dirty="0">
                <a:latin typeface="微软雅黑" panose="020B0503020204020204" pitchFamily="34" charset="-122"/>
                <a:ea typeface="微软雅黑" panose="020B0503020204020204" pitchFamily="34" charset="-122"/>
              </a:rPr>
              <a:t>开发周期过长，所以将方案整体修改为在精灵内部对话的形式展现。</a:t>
            </a:r>
          </a:p>
        </p:txBody>
      </p:sp>
    </p:spTree>
    <p:extLst>
      <p:ext uri="{BB962C8B-B14F-4D97-AF65-F5344CB8AC3E}">
        <p14:creationId xmlns:p14="http://schemas.microsoft.com/office/powerpoint/2010/main" val="3399515676"/>
      </p:ext>
    </p:extLst>
  </p:cSld>
  <p:clrMapOvr>
    <a:masterClrMapping/>
  </p:clrMapOvr>
  <p:transition spd="slow" advTm="5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5186857" y="728756"/>
            <a:ext cx="1922321"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方案</a:t>
            </a:r>
            <a:r>
              <a:rPr lang="en-US" altLang="zh-CN"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V2.0</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893" y="1431069"/>
            <a:ext cx="4351482" cy="217574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583" y="1424942"/>
            <a:ext cx="4363736" cy="2181868"/>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7417" y="3604932"/>
            <a:ext cx="4354749" cy="2177375"/>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9375" y="3609879"/>
            <a:ext cx="4350944" cy="2175472"/>
          </a:xfrm>
          <a:prstGeom prst="rect">
            <a:avLst/>
          </a:prstGeom>
        </p:spPr>
      </p:pic>
    </p:spTree>
    <p:extLst>
      <p:ext uri="{BB962C8B-B14F-4D97-AF65-F5344CB8AC3E}">
        <p14:creationId xmlns:p14="http://schemas.microsoft.com/office/powerpoint/2010/main" val="3034527981"/>
      </p:ext>
    </p:extLst>
  </p:cSld>
  <p:clrMapOvr>
    <a:masterClrMapping/>
  </p:clrMapOvr>
  <p:transition spd="slow" advTm="10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5186857" y="728756"/>
            <a:ext cx="1922321"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方案</a:t>
            </a:r>
            <a:r>
              <a:rPr lang="en-US" altLang="zh-CN"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V2.0</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893" y="1431069"/>
            <a:ext cx="4351482" cy="217574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583" y="1424942"/>
            <a:ext cx="4363736" cy="2181868"/>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7417" y="3604932"/>
            <a:ext cx="4354749" cy="2177375"/>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5961" y="1424846"/>
            <a:ext cx="4373414" cy="2186707"/>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0825" y="1439416"/>
            <a:ext cx="4340926" cy="2170463"/>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5523" y="3608155"/>
            <a:ext cx="4407179" cy="2203590"/>
          </a:xfrm>
          <a:prstGeom prst="rect">
            <a:avLst/>
          </a:prstGeom>
        </p:spPr>
      </p:pic>
      <p:sp>
        <p:nvSpPr>
          <p:cNvPr id="10" name="文本框 9"/>
          <p:cNvSpPr txBox="1"/>
          <p:nvPr/>
        </p:nvSpPr>
        <p:spPr>
          <a:xfrm>
            <a:off x="6896100" y="3810000"/>
            <a:ext cx="3238500" cy="1754326"/>
          </a:xfrm>
          <a:prstGeom prst="rect">
            <a:avLst/>
          </a:prstGeom>
          <a:noFill/>
        </p:spPr>
        <p:txBody>
          <a:bodyPr wrap="square" rtlCol="0">
            <a:spAutoFit/>
          </a:bodyPr>
          <a:lstStyle/>
          <a:p>
            <a:r>
              <a:rPr lang="zh-CN" altLang="en-US" dirty="0"/>
              <a:t>设想是用任务型会话来完成模板的渲染，研究了一下现有会话写法发现可行，然而仍然涉及到需要精灵后端代码文档及编写，所以仍在进行下一步的简化操作。</a:t>
            </a:r>
          </a:p>
        </p:txBody>
      </p:sp>
    </p:spTree>
    <p:extLst>
      <p:ext uri="{BB962C8B-B14F-4D97-AF65-F5344CB8AC3E}">
        <p14:creationId xmlns:p14="http://schemas.microsoft.com/office/powerpoint/2010/main" val="2759313909"/>
      </p:ext>
    </p:extLst>
  </p:cSld>
  <p:clrMapOvr>
    <a:masterClrMapping/>
  </p:clrMapOvr>
  <p:transition spd="slow" advTm="10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a16="http://schemas.microsoft.com/office/drawing/2014/main" id="{09F7B280-B197-4AE8-ABD9-3E94F9DB6B1D}"/>
              </a:ext>
            </a:extLst>
          </p:cNvPr>
          <p:cNvGrpSpPr/>
          <p:nvPr/>
        </p:nvGrpSpPr>
        <p:grpSpPr>
          <a:xfrm rot="6604501">
            <a:off x="8773714" y="5143094"/>
            <a:ext cx="4623511" cy="3341293"/>
            <a:chOff x="569602" y="-921225"/>
            <a:chExt cx="11136187" cy="8047838"/>
          </a:xfrm>
        </p:grpSpPr>
        <p:sp>
          <p:nvSpPr>
            <p:cNvPr id="129" name="椭圆 128">
              <a:extLst>
                <a:ext uri="{FF2B5EF4-FFF2-40B4-BE49-F238E27FC236}">
                  <a16:creationId xmlns:a16="http://schemas.microsoft.com/office/drawing/2014/main" id="{B60A8C77-CC15-4BE0-B67C-F44DE790D3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E3EE1D74-9E33-4D27-B9B2-C6677F900B9F}"/>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F953D91D-51D1-4142-855A-6873623C55C9}"/>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252939CE-D948-4074-AE2C-261F07BFE48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8AF0725-6EE5-419A-B4CA-ADEFAA6F8E9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C9659C61-2BC1-43DD-86C9-B3E33BAC2F2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BD393358-0333-4367-BD64-42CF726678F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2161ADC-46BD-4759-8300-16621D7D2D4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3400784">
            <a:off x="-2111576" y="-40066"/>
            <a:ext cx="6915001" cy="6212268"/>
            <a:chOff x="-407906" y="-877464"/>
            <a:chExt cx="6915001" cy="6212268"/>
          </a:xfrm>
          <a:solidFill>
            <a:schemeClr val="tx1">
              <a:lumMod val="50000"/>
              <a:lumOff val="50000"/>
              <a:alpha val="11000"/>
            </a:schemeClr>
          </a:solidFill>
        </p:grpSpPr>
        <p:sp>
          <p:nvSpPr>
            <p:cNvPr id="12" name="Freeform 71"/>
            <p:cNvSpPr>
              <a:spLocks noEditPoints="1"/>
            </p:cNvSpPr>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71"/>
            <p:cNvSpPr>
              <a:spLocks noEditPoints="1"/>
            </p:cNvSpPr>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4" name="Freeform 71"/>
            <p:cNvSpPr>
              <a:spLocks noEditPoints="1"/>
            </p:cNvSpPr>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116" name="TextBox 70"/>
          <p:cNvSpPr txBox="1"/>
          <p:nvPr/>
        </p:nvSpPr>
        <p:spPr>
          <a:xfrm>
            <a:off x="790091" y="3115982"/>
            <a:ext cx="3592932" cy="446798"/>
          </a:xfrm>
          <a:prstGeom prst="rect">
            <a:avLst/>
          </a:prstGeom>
          <a:solidFill>
            <a:srgbClr val="436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2400" b="1" dirty="0">
                <a:solidFill>
                  <a:srgbClr val="2EB0A2"/>
                </a:solidFill>
                <a:latin typeface="Agency FB" panose="020B0503020202020204" pitchFamily="34" charset="0"/>
                <a:cs typeface="+mn-ea"/>
                <a:sym typeface="+mn-lt"/>
              </a:rPr>
              <a:t>无回复条目</a:t>
            </a:r>
            <a:r>
              <a:rPr lang="en-US" altLang="zh-CN" sz="2400" b="1" dirty="0">
                <a:solidFill>
                  <a:srgbClr val="2EB0A2"/>
                </a:solidFill>
                <a:latin typeface="Agency FB" panose="020B0503020202020204" pitchFamily="34" charset="0"/>
                <a:cs typeface="+mn-ea"/>
                <a:sym typeface="+mn-lt"/>
              </a:rPr>
              <a:t>NLP</a:t>
            </a:r>
            <a:r>
              <a:rPr lang="zh-CN" altLang="en-US" sz="2400" b="1" dirty="0">
                <a:solidFill>
                  <a:srgbClr val="2EB0A2"/>
                </a:solidFill>
                <a:latin typeface="Agency FB" panose="020B0503020202020204" pitchFamily="34" charset="0"/>
                <a:cs typeface="+mn-ea"/>
                <a:sym typeface="+mn-lt"/>
              </a:rPr>
              <a:t>分词</a:t>
            </a:r>
            <a:endParaRPr lang="id-ID" altLang="zh-CN" sz="2400" b="1" dirty="0">
              <a:solidFill>
                <a:srgbClr val="2EB0A2"/>
              </a:solidFill>
              <a:latin typeface="Agency FB" panose="020B0503020202020204" pitchFamily="34" charset="0"/>
              <a:cs typeface="+mn-ea"/>
              <a:sym typeface="+mn-lt"/>
            </a:endParaRPr>
          </a:p>
        </p:txBody>
      </p:sp>
      <p:sp>
        <p:nvSpPr>
          <p:cNvPr id="117" name="Rectangle 71"/>
          <p:cNvSpPr/>
          <p:nvPr/>
        </p:nvSpPr>
        <p:spPr>
          <a:xfrm>
            <a:off x="790091" y="3562780"/>
            <a:ext cx="2414893" cy="434082"/>
          </a:xfrm>
          <a:prstGeom prst="rect">
            <a:avLst/>
          </a:prstGeom>
          <a:solidFill>
            <a:srgbClr val="2EB0A2"/>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处理统计工具</a:t>
            </a:r>
            <a:endParaRPr lang="en-US" sz="2400" b="1" dirty="0">
              <a:solidFill>
                <a:schemeClr val="bg1"/>
              </a:solidFill>
              <a:latin typeface="微软雅黑" panose="020B0503020204020204" pitchFamily="34" charset="-122"/>
              <a:ea typeface="微软雅黑" panose="020B0503020204020204" pitchFamily="34" charset="-122"/>
            </a:endParaRPr>
          </a:p>
        </p:txBody>
      </p:sp>
      <p:sp>
        <p:nvSpPr>
          <p:cNvPr id="119" name="矩形 118"/>
          <p:cNvSpPr/>
          <p:nvPr/>
        </p:nvSpPr>
        <p:spPr>
          <a:xfrm>
            <a:off x="785143" y="4358209"/>
            <a:ext cx="4562365" cy="502702"/>
          </a:xfrm>
          <a:prstGeom prst="rect">
            <a:avLst/>
          </a:prstGeom>
        </p:spPr>
        <p:txBody>
          <a:bodyPr wrap="square">
            <a:spAutoFit/>
          </a:bodyPr>
          <a:lstStyle/>
          <a:p>
            <a:pPr>
              <a:lnSpc>
                <a:spcPts val="1600"/>
              </a:lnSpc>
              <a:buClr>
                <a:srgbClr val="E7E6E6">
                  <a:lumMod val="10000"/>
                </a:srgbClr>
              </a:buClr>
            </a:pPr>
            <a:r>
              <a:rPr lang="zh-CN" altLang="en-US" sz="1200" dirty="0">
                <a:solidFill>
                  <a:schemeClr val="tx1">
                    <a:lumMod val="75000"/>
                    <a:lumOff val="25000"/>
                  </a:schemeClr>
                </a:solidFill>
              </a:rPr>
              <a:t>对精灵系统导出的无回复问题的文档进行进一步处理、统计、分析的小工具</a:t>
            </a:r>
            <a:endParaRPr lang="en-US" altLang="zh-CN" sz="1200" dirty="0">
              <a:solidFill>
                <a:schemeClr val="tx1">
                  <a:lumMod val="75000"/>
                  <a:lumOff val="25000"/>
                </a:schemeClr>
              </a:solidFill>
            </a:endParaRPr>
          </a:p>
        </p:txBody>
      </p:sp>
      <p:grpSp>
        <p:nvGrpSpPr>
          <p:cNvPr id="115" name="组合 114">
            <a:extLst>
              <a:ext uri="{FF2B5EF4-FFF2-40B4-BE49-F238E27FC236}">
                <a16:creationId xmlns:a16="http://schemas.microsoft.com/office/drawing/2014/main" id="{45F25AE8-FF6C-46A5-9AF9-D094491A3557}"/>
              </a:ext>
            </a:extLst>
          </p:cNvPr>
          <p:cNvGrpSpPr/>
          <p:nvPr/>
        </p:nvGrpSpPr>
        <p:grpSpPr>
          <a:xfrm rot="2837432">
            <a:off x="-1598404" y="-759951"/>
            <a:ext cx="4226169" cy="3054144"/>
            <a:chOff x="569602" y="-921225"/>
            <a:chExt cx="11136187" cy="8047838"/>
          </a:xfrm>
        </p:grpSpPr>
        <p:sp>
          <p:nvSpPr>
            <p:cNvPr id="120" name="椭圆 119">
              <a:extLst>
                <a:ext uri="{FF2B5EF4-FFF2-40B4-BE49-F238E27FC236}">
                  <a16:creationId xmlns:a16="http://schemas.microsoft.com/office/drawing/2014/main" id="{7BC75581-C8AD-4D58-9356-60A0AF8DB00D}"/>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3DC34CA0-7A04-4A30-9AC9-AD3FE3EC7660}"/>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5114813F-37A0-4F0B-A221-8D5818177938}"/>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0F7B7A1-BD98-4674-BB67-933F0DB3A76D}"/>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998FCECD-DC45-452E-B09F-0E760803D49E}"/>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17D7D43-1046-4812-817A-5DD231CA1F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06DFF212-830B-4A56-A942-A7F21E13362D}"/>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AD8277C-841D-45AD-8ACD-8C3D66F9D0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235" y="1302027"/>
            <a:ext cx="5913805" cy="4119094"/>
          </a:xfrm>
          <a:prstGeom prst="rect">
            <a:avLst/>
          </a:prstGeom>
        </p:spPr>
      </p:pic>
    </p:spTree>
    <p:extLst>
      <p:ext uri="{BB962C8B-B14F-4D97-AF65-F5344CB8AC3E}">
        <p14:creationId xmlns:p14="http://schemas.microsoft.com/office/powerpoint/2010/main" val="200364636"/>
      </p:ext>
    </p:extLst>
  </p:cSld>
  <p:clrMapOvr>
    <a:masterClrMapping/>
  </p:clrMapOvr>
  <p:transition spd="slow" advTm="5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9000">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14:bounceEnd="69000">
                                          <p:cBhvr additive="base">
                                            <p:cTn id="7" dur="1750" fill="hold"/>
                                            <p:tgtEl>
                                              <p:spTgt spid="116"/>
                                            </p:tgtEl>
                                            <p:attrNameLst>
                                              <p:attrName>ppt_x</p:attrName>
                                            </p:attrNameLst>
                                          </p:cBhvr>
                                          <p:tavLst>
                                            <p:tav tm="0">
                                              <p:val>
                                                <p:strVal val="0-#ppt_w/2"/>
                                              </p:val>
                                            </p:tav>
                                            <p:tav tm="100000">
                                              <p:val>
                                                <p:strVal val="#ppt_x"/>
                                              </p:val>
                                            </p:tav>
                                          </p:tavLst>
                                        </p:anim>
                                        <p:anim calcmode="lin" valueType="num" p14:bounceEnd="69000">
                                          <p:cBhvr additive="base">
                                            <p:cTn id="8" dur="1750" fill="hold"/>
                                            <p:tgtEl>
                                              <p:spTgt spid="1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9000">
                                      <p:stCondLst>
                                        <p:cond delay="500"/>
                                      </p:stCondLst>
                                      <p:childTnLst>
                                        <p:set>
                                          <p:cBhvr>
                                            <p:cTn id="10" dur="1" fill="hold">
                                              <p:stCondLst>
                                                <p:cond delay="0"/>
                                              </p:stCondLst>
                                            </p:cTn>
                                            <p:tgtEl>
                                              <p:spTgt spid="117"/>
                                            </p:tgtEl>
                                            <p:attrNameLst>
                                              <p:attrName>style.visibility</p:attrName>
                                            </p:attrNameLst>
                                          </p:cBhvr>
                                          <p:to>
                                            <p:strVal val="visible"/>
                                          </p:to>
                                        </p:set>
                                        <p:anim calcmode="lin" valueType="num" p14:bounceEnd="69000">
                                          <p:cBhvr additive="base">
                                            <p:cTn id="11" dur="1750" fill="hold"/>
                                            <p:tgtEl>
                                              <p:spTgt spid="117"/>
                                            </p:tgtEl>
                                            <p:attrNameLst>
                                              <p:attrName>ppt_x</p:attrName>
                                            </p:attrNameLst>
                                          </p:cBhvr>
                                          <p:tavLst>
                                            <p:tav tm="0">
                                              <p:val>
                                                <p:strVal val="0-#ppt_w/2"/>
                                              </p:val>
                                            </p:tav>
                                            <p:tav tm="100000">
                                              <p:val>
                                                <p:strVal val="#ppt_x"/>
                                              </p:val>
                                            </p:tav>
                                          </p:tavLst>
                                        </p:anim>
                                        <p:anim calcmode="lin" valueType="num" p14:bounceEnd="69000">
                                          <p:cBhvr additive="base">
                                            <p:cTn id="12" dur="1750" fill="hold"/>
                                            <p:tgtEl>
                                              <p:spTgt spid="117"/>
                                            </p:tgtEl>
                                            <p:attrNameLst>
                                              <p:attrName>ppt_y</p:attrName>
                                            </p:attrNameLst>
                                          </p:cBhvr>
                                          <p:tavLst>
                                            <p:tav tm="0">
                                              <p:val>
                                                <p:strVal val="#ppt_y"/>
                                              </p:val>
                                            </p:tav>
                                            <p:tav tm="100000">
                                              <p:val>
                                                <p:strVal val="#ppt_y"/>
                                              </p:val>
                                            </p:tav>
                                          </p:tavLst>
                                        </p:anim>
                                      </p:childTnLst>
                                    </p:cTn>
                                  </p:par>
                                </p:childTnLst>
                              </p:cTn>
                            </p:par>
                            <p:par>
                              <p:cTn id="13" fill="hold">
                                <p:stCondLst>
                                  <p:cond delay="2250"/>
                                </p:stCondLst>
                                <p:childTnLst>
                                  <p:par>
                                    <p:cTn id="14" presetID="22" presetClass="entr" presetSubtype="1" fill="hold" grpId="0" nodeType="after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up)">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750" fill="hold"/>
                                            <p:tgtEl>
                                              <p:spTgt spid="116"/>
                                            </p:tgtEl>
                                            <p:attrNameLst>
                                              <p:attrName>ppt_x</p:attrName>
                                            </p:attrNameLst>
                                          </p:cBhvr>
                                          <p:tavLst>
                                            <p:tav tm="0">
                                              <p:val>
                                                <p:strVal val="0-#ppt_w/2"/>
                                              </p:val>
                                            </p:tav>
                                            <p:tav tm="100000">
                                              <p:val>
                                                <p:strVal val="#ppt_x"/>
                                              </p:val>
                                            </p:tav>
                                          </p:tavLst>
                                        </p:anim>
                                        <p:anim calcmode="lin" valueType="num">
                                          <p:cBhvr additive="base">
                                            <p:cTn id="8" dur="1750" fill="hold"/>
                                            <p:tgtEl>
                                              <p:spTgt spid="1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1750" fill="hold"/>
                                            <p:tgtEl>
                                              <p:spTgt spid="117"/>
                                            </p:tgtEl>
                                            <p:attrNameLst>
                                              <p:attrName>ppt_x</p:attrName>
                                            </p:attrNameLst>
                                          </p:cBhvr>
                                          <p:tavLst>
                                            <p:tav tm="0">
                                              <p:val>
                                                <p:strVal val="0-#ppt_w/2"/>
                                              </p:val>
                                            </p:tav>
                                            <p:tav tm="100000">
                                              <p:val>
                                                <p:strVal val="#ppt_x"/>
                                              </p:val>
                                            </p:tav>
                                          </p:tavLst>
                                        </p:anim>
                                        <p:anim calcmode="lin" valueType="num">
                                          <p:cBhvr additive="base">
                                            <p:cTn id="12" dur="1750" fill="hold"/>
                                            <p:tgtEl>
                                              <p:spTgt spid="117"/>
                                            </p:tgtEl>
                                            <p:attrNameLst>
                                              <p:attrName>ppt_y</p:attrName>
                                            </p:attrNameLst>
                                          </p:cBhvr>
                                          <p:tavLst>
                                            <p:tav tm="0">
                                              <p:val>
                                                <p:strVal val="#ppt_y"/>
                                              </p:val>
                                            </p:tav>
                                            <p:tav tm="100000">
                                              <p:val>
                                                <p:strVal val="#ppt_y"/>
                                              </p:val>
                                            </p:tav>
                                          </p:tavLst>
                                        </p:anim>
                                      </p:childTnLst>
                                    </p:cTn>
                                  </p:par>
                                </p:childTnLst>
                              </p:cTn>
                            </p:par>
                            <p:par>
                              <p:cTn id="13" fill="hold">
                                <p:stCondLst>
                                  <p:cond delay="2250"/>
                                </p:stCondLst>
                                <p:childTnLst>
                                  <p:par>
                                    <p:cTn id="14" presetID="22" presetClass="entr" presetSubtype="1" fill="hold" grpId="0" nodeType="after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up)">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AE5AA6E6-668F-4EA3-B992-BB89648DD25B}"/>
              </a:ext>
            </a:extLst>
          </p:cNvPr>
          <p:cNvSpPr/>
          <p:nvPr/>
        </p:nvSpPr>
        <p:spPr>
          <a:xfrm>
            <a:off x="5080337" y="676286"/>
            <a:ext cx="2031325" cy="461665"/>
          </a:xfrm>
          <a:prstGeom prst="rect">
            <a:avLst/>
          </a:prstGeom>
        </p:spPr>
        <p:txBody>
          <a:bodyPr wrap="none">
            <a:spAutoFit/>
          </a:bodyPr>
          <a:lstStyle/>
          <a:p>
            <a:pPr algn="ctr"/>
            <a:r>
              <a:rPr lang="zh-CN" altLang="en-US" sz="24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工具功能说明</a:t>
            </a:r>
          </a:p>
        </p:txBody>
      </p:sp>
      <p:pic>
        <p:nvPicPr>
          <p:cNvPr id="9" name="图片 8">
            <a:extLst>
              <a:ext uri="{FF2B5EF4-FFF2-40B4-BE49-F238E27FC236}">
                <a16:creationId xmlns:a16="http://schemas.microsoft.com/office/drawing/2014/main" id="{34139C00-2C0B-4883-8E6C-A998174754E8}"/>
              </a:ext>
            </a:extLst>
          </p:cNvPr>
          <p:cNvPicPr>
            <a:picLocks noChangeAspect="1"/>
          </p:cNvPicPr>
          <p:nvPr/>
        </p:nvPicPr>
        <p:blipFill>
          <a:blip r:embed="rId3"/>
          <a:stretch>
            <a:fillRect/>
          </a:stretch>
        </p:blipFill>
        <p:spPr>
          <a:xfrm>
            <a:off x="4067058" y="1137951"/>
            <a:ext cx="4227068" cy="1364589"/>
          </a:xfrm>
          <a:prstGeom prst="rect">
            <a:avLst/>
          </a:prstGeom>
        </p:spPr>
      </p:pic>
      <p:sp>
        <p:nvSpPr>
          <p:cNvPr id="32" name="矩形 31">
            <a:extLst>
              <a:ext uri="{FF2B5EF4-FFF2-40B4-BE49-F238E27FC236}">
                <a16:creationId xmlns:a16="http://schemas.microsoft.com/office/drawing/2014/main" id="{4E23C1C6-D6A7-4894-B0C2-553AEAEC6911}"/>
              </a:ext>
            </a:extLst>
          </p:cNvPr>
          <p:cNvSpPr/>
          <p:nvPr/>
        </p:nvSpPr>
        <p:spPr>
          <a:xfrm>
            <a:off x="6436507" y="1816414"/>
            <a:ext cx="1107996" cy="369332"/>
          </a:xfrm>
          <a:prstGeom prst="rect">
            <a:avLst/>
          </a:prstGeom>
        </p:spPr>
        <p:txBody>
          <a:bodyPr wrap="none">
            <a:spAutoFit/>
          </a:bodyPr>
          <a:lstStyle/>
          <a:p>
            <a:pPr algn="ctr"/>
            <a:r>
              <a:rPr lang="zh-CN" altLang="en-US"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选择文件</a:t>
            </a:r>
          </a:p>
        </p:txBody>
      </p:sp>
      <p:pic>
        <p:nvPicPr>
          <p:cNvPr id="11" name="图片 10">
            <a:extLst>
              <a:ext uri="{FF2B5EF4-FFF2-40B4-BE49-F238E27FC236}">
                <a16:creationId xmlns:a16="http://schemas.microsoft.com/office/drawing/2014/main" id="{ABC7ED9E-C3B4-46E2-AD0F-BDC90F547DE5}"/>
              </a:ext>
            </a:extLst>
          </p:cNvPr>
          <p:cNvPicPr>
            <a:picLocks noChangeAspect="1"/>
          </p:cNvPicPr>
          <p:nvPr/>
        </p:nvPicPr>
        <p:blipFill>
          <a:blip r:embed="rId4"/>
          <a:stretch>
            <a:fillRect/>
          </a:stretch>
        </p:blipFill>
        <p:spPr>
          <a:xfrm>
            <a:off x="3708920" y="2535057"/>
            <a:ext cx="5129251" cy="3388050"/>
          </a:xfrm>
          <a:prstGeom prst="rect">
            <a:avLst/>
          </a:prstGeom>
        </p:spPr>
      </p:pic>
      <p:sp>
        <p:nvSpPr>
          <p:cNvPr id="34" name="矩形 33">
            <a:extLst>
              <a:ext uri="{FF2B5EF4-FFF2-40B4-BE49-F238E27FC236}">
                <a16:creationId xmlns:a16="http://schemas.microsoft.com/office/drawing/2014/main" id="{356BFC68-8B17-482C-B49C-90C991527BEB}"/>
              </a:ext>
            </a:extLst>
          </p:cNvPr>
          <p:cNvSpPr/>
          <p:nvPr/>
        </p:nvSpPr>
        <p:spPr>
          <a:xfrm>
            <a:off x="825260" y="4044416"/>
            <a:ext cx="2954656" cy="369332"/>
          </a:xfrm>
          <a:prstGeom prst="rect">
            <a:avLst/>
          </a:prstGeom>
        </p:spPr>
        <p:txBody>
          <a:bodyPr wrap="none">
            <a:spAutoFit/>
          </a:bodyPr>
          <a:lstStyle/>
          <a:p>
            <a:pPr algn="ctr"/>
            <a:r>
              <a:rPr lang="zh-CN" altLang="en-US"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得到分词统计结果的柱状图</a:t>
            </a:r>
          </a:p>
        </p:txBody>
      </p:sp>
    </p:spTree>
    <p:extLst>
      <p:ext uri="{BB962C8B-B14F-4D97-AF65-F5344CB8AC3E}">
        <p14:creationId xmlns:p14="http://schemas.microsoft.com/office/powerpoint/2010/main" val="3525255922"/>
      </p:ext>
    </p:extLst>
  </p:cSld>
  <p:clrMapOvr>
    <a:masterClrMapping/>
  </p:clrMapOvr>
  <p:transition spd="slow" advTm="10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AE5AA6E6-668F-4EA3-B992-BB89648DD25B}"/>
              </a:ext>
            </a:extLst>
          </p:cNvPr>
          <p:cNvSpPr/>
          <p:nvPr/>
        </p:nvSpPr>
        <p:spPr>
          <a:xfrm>
            <a:off x="5080337" y="676286"/>
            <a:ext cx="2031325" cy="461665"/>
          </a:xfrm>
          <a:prstGeom prst="rect">
            <a:avLst/>
          </a:prstGeom>
        </p:spPr>
        <p:txBody>
          <a:bodyPr wrap="none">
            <a:spAutoFit/>
          </a:bodyPr>
          <a:lstStyle/>
          <a:p>
            <a:pPr algn="ctr"/>
            <a:r>
              <a:rPr lang="zh-CN" altLang="en-US" sz="24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工具功能说明</a:t>
            </a:r>
          </a:p>
        </p:txBody>
      </p:sp>
      <p:pic>
        <p:nvPicPr>
          <p:cNvPr id="3" name="图片 2">
            <a:extLst>
              <a:ext uri="{FF2B5EF4-FFF2-40B4-BE49-F238E27FC236}">
                <a16:creationId xmlns:a16="http://schemas.microsoft.com/office/drawing/2014/main" id="{C5C55A92-E6B2-44A5-964B-F3FC55AA5C13}"/>
              </a:ext>
            </a:extLst>
          </p:cNvPr>
          <p:cNvPicPr>
            <a:picLocks noChangeAspect="1"/>
          </p:cNvPicPr>
          <p:nvPr/>
        </p:nvPicPr>
        <p:blipFill>
          <a:blip r:embed="rId3"/>
          <a:stretch>
            <a:fillRect/>
          </a:stretch>
        </p:blipFill>
        <p:spPr>
          <a:xfrm>
            <a:off x="1832630" y="1618200"/>
            <a:ext cx="5390767" cy="4178174"/>
          </a:xfrm>
          <a:prstGeom prst="rect">
            <a:avLst/>
          </a:prstGeom>
        </p:spPr>
      </p:pic>
      <p:sp>
        <p:nvSpPr>
          <p:cNvPr id="29" name="矩形 28">
            <a:extLst>
              <a:ext uri="{FF2B5EF4-FFF2-40B4-BE49-F238E27FC236}">
                <a16:creationId xmlns:a16="http://schemas.microsoft.com/office/drawing/2014/main" id="{A6C54644-EB2C-45DB-BCDF-7C8F19323F81}"/>
              </a:ext>
            </a:extLst>
          </p:cNvPr>
          <p:cNvSpPr/>
          <p:nvPr/>
        </p:nvSpPr>
        <p:spPr>
          <a:xfrm>
            <a:off x="7507446" y="2659424"/>
            <a:ext cx="3907561" cy="1569660"/>
          </a:xfrm>
          <a:prstGeom prst="rect">
            <a:avLst/>
          </a:prstGeom>
        </p:spPr>
        <p:txBody>
          <a:bodyPr wrap="square">
            <a:spAutoFit/>
          </a:bodyPr>
          <a:lstStyle/>
          <a:p>
            <a:pPr marL="342900" indent="-342900">
              <a:buFont typeface="Arial" panose="020B0604020202020204" pitchFamily="34" charset="0"/>
              <a:buChar char="•"/>
            </a:pPr>
            <a:r>
              <a:rPr lang="zh-CN" altLang="en-US"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点击某一柱形图可以获得拥有该分词所有的回复以及与该分词有关联的其他分词的一个点状关系图</a:t>
            </a:r>
            <a:endParaRPr lang="en-US" altLang="zh-CN"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Arial" panose="020B0604020202020204" pitchFamily="34" charset="0"/>
              <a:buChar char="•"/>
            </a:pPr>
            <a:r>
              <a:rPr lang="zh-CN" altLang="en-US"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可以将该分词添加进用户自定义词典以及停用词表来优化未来分词结果</a:t>
            </a:r>
            <a:endParaRPr lang="en-US" altLang="zh-CN"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Arial" panose="020B0604020202020204" pitchFamily="34" charset="0"/>
              <a:buChar char="•"/>
            </a:pPr>
            <a:endParaRPr lang="zh-CN" altLang="en-US"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91753670"/>
      </p:ext>
    </p:extLst>
  </p:cSld>
  <p:clrMapOvr>
    <a:masterClrMapping/>
  </p:clrMapOvr>
  <p:transition spd="slow" advTm="10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AE5AA6E6-668F-4EA3-B992-BB89648DD25B}"/>
              </a:ext>
            </a:extLst>
          </p:cNvPr>
          <p:cNvSpPr/>
          <p:nvPr/>
        </p:nvSpPr>
        <p:spPr>
          <a:xfrm>
            <a:off x="5080337" y="676286"/>
            <a:ext cx="2031325" cy="461665"/>
          </a:xfrm>
          <a:prstGeom prst="rect">
            <a:avLst/>
          </a:prstGeom>
        </p:spPr>
        <p:txBody>
          <a:bodyPr wrap="none">
            <a:spAutoFit/>
          </a:bodyPr>
          <a:lstStyle/>
          <a:p>
            <a:pPr algn="ctr"/>
            <a:r>
              <a:rPr lang="zh-CN" altLang="en-US" sz="24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工具功能说明</a:t>
            </a:r>
          </a:p>
        </p:txBody>
      </p:sp>
      <p:sp>
        <p:nvSpPr>
          <p:cNvPr id="29" name="矩形 28">
            <a:extLst>
              <a:ext uri="{FF2B5EF4-FFF2-40B4-BE49-F238E27FC236}">
                <a16:creationId xmlns:a16="http://schemas.microsoft.com/office/drawing/2014/main" id="{A6C54644-EB2C-45DB-BCDF-7C8F19323F81}"/>
              </a:ext>
            </a:extLst>
          </p:cNvPr>
          <p:cNvSpPr/>
          <p:nvPr/>
        </p:nvSpPr>
        <p:spPr>
          <a:xfrm>
            <a:off x="3925812" y="1229362"/>
            <a:ext cx="3907561" cy="830997"/>
          </a:xfrm>
          <a:prstGeom prst="rect">
            <a:avLst/>
          </a:prstGeom>
        </p:spPr>
        <p:txBody>
          <a:bodyPr wrap="square">
            <a:spAutoFit/>
          </a:bodyPr>
          <a:lstStyle/>
          <a:p>
            <a:pPr marL="342900" indent="-342900">
              <a:buFont typeface="Arial" panose="020B0604020202020204" pitchFamily="34" charset="0"/>
              <a:buChar char="•"/>
            </a:pPr>
            <a:r>
              <a:rPr lang="zh-CN" altLang="en-US" sz="1600"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从上一步的关系图中可以选出某一关系进行查看，获得拥有该两个分词的结果列表</a:t>
            </a:r>
          </a:p>
        </p:txBody>
      </p:sp>
      <p:pic>
        <p:nvPicPr>
          <p:cNvPr id="6" name="图片 5">
            <a:extLst>
              <a:ext uri="{FF2B5EF4-FFF2-40B4-BE49-F238E27FC236}">
                <a16:creationId xmlns:a16="http://schemas.microsoft.com/office/drawing/2014/main" id="{7CDD81E3-DAE3-430D-8587-A957A698F707}"/>
              </a:ext>
            </a:extLst>
          </p:cNvPr>
          <p:cNvPicPr>
            <a:picLocks noChangeAspect="1"/>
          </p:cNvPicPr>
          <p:nvPr/>
        </p:nvPicPr>
        <p:blipFill>
          <a:blip r:embed="rId3"/>
          <a:stretch>
            <a:fillRect/>
          </a:stretch>
        </p:blipFill>
        <p:spPr>
          <a:xfrm>
            <a:off x="1910286" y="2727129"/>
            <a:ext cx="2676190" cy="3476190"/>
          </a:xfrm>
          <a:prstGeom prst="rect">
            <a:avLst/>
          </a:prstGeom>
        </p:spPr>
      </p:pic>
      <p:pic>
        <p:nvPicPr>
          <p:cNvPr id="7" name="图片 6">
            <a:extLst>
              <a:ext uri="{FF2B5EF4-FFF2-40B4-BE49-F238E27FC236}">
                <a16:creationId xmlns:a16="http://schemas.microsoft.com/office/drawing/2014/main" id="{8DB2DA8A-4FB8-457C-A364-3E336B1D4F6E}"/>
              </a:ext>
            </a:extLst>
          </p:cNvPr>
          <p:cNvPicPr>
            <a:picLocks noChangeAspect="1"/>
          </p:cNvPicPr>
          <p:nvPr/>
        </p:nvPicPr>
        <p:blipFill>
          <a:blip r:embed="rId4"/>
          <a:stretch>
            <a:fillRect/>
          </a:stretch>
        </p:blipFill>
        <p:spPr>
          <a:xfrm>
            <a:off x="6265657" y="2266220"/>
            <a:ext cx="4376808" cy="4255500"/>
          </a:xfrm>
          <a:prstGeom prst="rect">
            <a:avLst/>
          </a:prstGeom>
        </p:spPr>
      </p:pic>
    </p:spTree>
    <p:extLst>
      <p:ext uri="{BB962C8B-B14F-4D97-AF65-F5344CB8AC3E}">
        <p14:creationId xmlns:p14="http://schemas.microsoft.com/office/powerpoint/2010/main" val="3404703480"/>
      </p:ext>
    </p:extLst>
  </p:cSld>
  <p:clrMapOvr>
    <a:masterClrMapping/>
  </p:clrMapOvr>
  <p:transition spd="slow" advTm="10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86" y="-2568"/>
            <a:ext cx="12215972" cy="6863137"/>
          </a:xfrm>
          <a:prstGeom prst="rect">
            <a:avLst/>
          </a:prstGeom>
        </p:spPr>
      </p:pic>
      <p:sp>
        <p:nvSpPr>
          <p:cNvPr id="5" name="矩形 4"/>
          <p:cNvSpPr/>
          <p:nvPr/>
        </p:nvSpPr>
        <p:spPr>
          <a:xfrm>
            <a:off x="0" y="-2097"/>
            <a:ext cx="5666437" cy="6862195"/>
          </a:xfrm>
          <a:prstGeom prst="rect">
            <a:avLst/>
          </a:prstGeom>
          <a:solidFill>
            <a:srgbClr val="2EB0A2">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446534" y="4868573"/>
            <a:ext cx="5307863" cy="1107996"/>
          </a:xfrm>
          <a:prstGeom prst="rect">
            <a:avLst/>
          </a:prstGeom>
        </p:spPr>
        <p:txBody>
          <a:bodyPr wrap="square">
            <a:spAutoFit/>
          </a:bodyPr>
          <a:lstStyle/>
          <a:p>
            <a:pPr algn="just"/>
            <a:r>
              <a:rPr lang="en-US" altLang="zh-CN" sz="6600" b="1" spc="600" dirty="0">
                <a:solidFill>
                  <a:prstClr val="white">
                    <a:alpha val="12000"/>
                  </a:prstClr>
                </a:solidFill>
                <a:latin typeface="Agency FB" panose="020B0503020202020204" pitchFamily="34" charset="0"/>
              </a:rPr>
              <a:t>BUSINESS </a:t>
            </a:r>
          </a:p>
        </p:txBody>
      </p:sp>
      <p:sp>
        <p:nvSpPr>
          <p:cNvPr id="19" name="矩形 18"/>
          <p:cNvSpPr/>
          <p:nvPr/>
        </p:nvSpPr>
        <p:spPr>
          <a:xfrm>
            <a:off x="1204332" y="1568948"/>
            <a:ext cx="2286923" cy="1199340"/>
          </a:xfrm>
          <a:prstGeom prst="rect">
            <a:avLst/>
          </a:prstGeom>
          <a:noFill/>
          <a:ln w="57150">
            <a:solidFill>
              <a:srgbClr val="2C6A80">
                <a:alpha val="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470457" y="1806844"/>
            <a:ext cx="3601773" cy="830997"/>
          </a:xfrm>
          <a:prstGeom prst="rect">
            <a:avLst/>
          </a:prstGeom>
          <a:noFill/>
        </p:spPr>
        <p:txBody>
          <a:bodyPr wrap="square" rtlCol="0">
            <a:spAutoFit/>
          </a:bodyPr>
          <a:lstStyle/>
          <a:p>
            <a:r>
              <a:rPr lang="zh-CN" altLang="en-US" sz="48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未来展望</a:t>
            </a:r>
          </a:p>
        </p:txBody>
      </p:sp>
      <p:cxnSp>
        <p:nvCxnSpPr>
          <p:cNvPr id="25" name="直接连接符 24"/>
          <p:cNvCxnSpPr/>
          <p:nvPr/>
        </p:nvCxnSpPr>
        <p:spPr>
          <a:xfrm>
            <a:off x="570817" y="4157194"/>
            <a:ext cx="616427" cy="0"/>
          </a:xfrm>
          <a:prstGeom prst="line">
            <a:avLst/>
          </a:prstGeom>
          <a:ln w="28575">
            <a:solidFill>
              <a:srgbClr val="2C6A80"/>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72232" y="617395"/>
            <a:ext cx="7672363" cy="5628109"/>
            <a:chOff x="4072232" y="617395"/>
            <a:chExt cx="7672363" cy="5628109"/>
          </a:xfrm>
        </p:grpSpPr>
        <p:sp>
          <p:nvSpPr>
            <p:cNvPr id="12" name="矩形 11"/>
            <p:cNvSpPr/>
            <p:nvPr/>
          </p:nvSpPr>
          <p:spPr>
            <a:xfrm>
              <a:off x="4072232" y="617395"/>
              <a:ext cx="7672363" cy="5628109"/>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a:off x="4072232" y="617395"/>
              <a:ext cx="7672362" cy="5621473"/>
            </a:xfrm>
            <a:prstGeom prst="rect">
              <a:avLst/>
            </a:prstGeom>
            <a:solidFill>
              <a:schemeClr val="bg1">
                <a:alpha val="95000"/>
              </a:schemeClr>
            </a:solidFill>
            <a:ln w="12700" cap="flat" cmpd="sng" algn="ctr">
              <a:noFill/>
              <a:prstDash val="solid"/>
              <a:miter lim="800000"/>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6" name="组合 45"/>
          <p:cNvGrpSpPr/>
          <p:nvPr/>
        </p:nvGrpSpPr>
        <p:grpSpPr>
          <a:xfrm>
            <a:off x="357331" y="375556"/>
            <a:ext cx="567784" cy="476905"/>
            <a:chOff x="357331" y="375556"/>
            <a:chExt cx="567784" cy="476905"/>
          </a:xfrm>
        </p:grpSpPr>
        <p:sp>
          <p:nvSpPr>
            <p:cNvPr id="47" name="矩形 46"/>
            <p:cNvSpPr/>
            <p:nvPr/>
          </p:nvSpPr>
          <p:spPr>
            <a:xfrm>
              <a:off x="402978" y="375556"/>
              <a:ext cx="477968" cy="476905"/>
            </a:xfrm>
            <a:prstGeom prst="rect">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357331" y="429343"/>
              <a:ext cx="567784" cy="369332"/>
            </a:xfrm>
            <a:prstGeom prst="rect">
              <a:avLst/>
            </a:prstGeom>
            <a:noFill/>
          </p:spPr>
          <p:txBody>
            <a:bodyPr wrap="none" rtlCol="0" anchor="ctr">
              <a:spAutoFit/>
            </a:bodyPr>
            <a:lstStyle/>
            <a:p>
              <a:pPr algn="ctr"/>
              <a:r>
                <a:rPr lang="en-US" altLang="zh-CN" dirty="0">
                  <a:solidFill>
                    <a:prstClr val="white"/>
                  </a:solidFill>
                  <a:latin typeface="Agency FB" panose="020B0503020202020204" pitchFamily="34" charset="0"/>
                </a:rPr>
                <a:t>LOGO</a:t>
              </a:r>
              <a:endParaRPr lang="zh-CN" altLang="en-US" dirty="0">
                <a:solidFill>
                  <a:prstClr val="white"/>
                </a:solidFill>
                <a:latin typeface="Agency FB" panose="020B0503020202020204" pitchFamily="34" charset="0"/>
              </a:endParaRPr>
            </a:p>
          </p:txBody>
        </p:sp>
      </p:grpSp>
      <p:grpSp>
        <p:nvGrpSpPr>
          <p:cNvPr id="34" name="组合 33">
            <a:extLst>
              <a:ext uri="{FF2B5EF4-FFF2-40B4-BE49-F238E27FC236}">
                <a16:creationId xmlns:a16="http://schemas.microsoft.com/office/drawing/2014/main" id="{DB5365D0-0C68-4712-8403-DC2F6D956044}"/>
              </a:ext>
            </a:extLst>
          </p:cNvPr>
          <p:cNvGrpSpPr/>
          <p:nvPr/>
        </p:nvGrpSpPr>
        <p:grpSpPr>
          <a:xfrm rot="2837432">
            <a:off x="2424583" y="-873236"/>
            <a:ext cx="4226169" cy="3054144"/>
            <a:chOff x="569602" y="-921225"/>
            <a:chExt cx="11136187" cy="8047838"/>
          </a:xfrm>
        </p:grpSpPr>
        <p:sp>
          <p:nvSpPr>
            <p:cNvPr id="35" name="椭圆 34">
              <a:extLst>
                <a:ext uri="{FF2B5EF4-FFF2-40B4-BE49-F238E27FC236}">
                  <a16:creationId xmlns:a16="http://schemas.microsoft.com/office/drawing/2014/main" id="{7BD81BFF-D3D6-43ED-9ED2-377921558761}"/>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B905022F-294E-4264-9403-31E832C19AB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38E8B77-64A7-4EE9-8897-702548EB9636}"/>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1D5ECFF-75ED-49D7-95F9-2BCF5159C46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56D9BFAE-57A4-4A80-B9C1-1F2DDA41352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363F2BC-F41D-4EAE-969D-7908DACFD6EC}"/>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50164F0-64F2-4B02-B083-026824287D7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D5D4CA1F-DFE1-4A0C-9F0A-3E9E988D352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BCF63756-F82E-4C52-9A2D-46FA517E7AFD}"/>
              </a:ext>
            </a:extLst>
          </p:cNvPr>
          <p:cNvGrpSpPr/>
          <p:nvPr/>
        </p:nvGrpSpPr>
        <p:grpSpPr>
          <a:xfrm rot="6604501">
            <a:off x="8773714" y="5143094"/>
            <a:ext cx="4623511" cy="3341293"/>
            <a:chOff x="569602" y="-921225"/>
            <a:chExt cx="11136187" cy="8047838"/>
          </a:xfrm>
        </p:grpSpPr>
        <p:sp>
          <p:nvSpPr>
            <p:cNvPr id="66" name="椭圆 65">
              <a:extLst>
                <a:ext uri="{FF2B5EF4-FFF2-40B4-BE49-F238E27FC236}">
                  <a16:creationId xmlns:a16="http://schemas.microsoft.com/office/drawing/2014/main" id="{9B2C716B-51DF-490E-9C83-0AD45D3A1E89}"/>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FED20DB2-AEB4-41B2-84CF-5451B1D5BA29}"/>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408D01F4-A9B1-40CC-A055-9573BE8521CC}"/>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2261116-7DBC-4558-B072-C18E94C3CBA7}"/>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5506525-0797-44B3-8C73-210DC321D975}"/>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CBC74849-984F-42AC-860D-2253D40E868C}"/>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10E7A4C-3C8E-44BD-BC73-462A7D494B9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241F64B-F554-4E6D-83DB-962054594CB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CC12D19B-D977-48CD-8BCA-380B616215EA}"/>
              </a:ext>
            </a:extLst>
          </p:cNvPr>
          <p:cNvSpPr txBox="1"/>
          <p:nvPr/>
        </p:nvSpPr>
        <p:spPr>
          <a:xfrm>
            <a:off x="6622742" y="2183907"/>
            <a:ext cx="3652109"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项目的修改空间</a:t>
            </a:r>
            <a:endParaRPr lang="en-US" altLang="zh-CN" dirty="0"/>
          </a:p>
          <a:p>
            <a:pPr marL="285750" indent="-285750">
              <a:buFont typeface="Wingdings" panose="05000000000000000000" pitchFamily="2" charset="2"/>
              <a:buChar char="l"/>
            </a:pPr>
            <a:r>
              <a:rPr lang="zh-CN" altLang="en-US" dirty="0"/>
              <a:t>工具的完善</a:t>
            </a:r>
            <a:endParaRPr lang="en-US" altLang="zh-CN" dirty="0"/>
          </a:p>
          <a:p>
            <a:pPr marL="285750" indent="-285750">
              <a:buFont typeface="Wingdings" panose="05000000000000000000" pitchFamily="2" charset="2"/>
              <a:buChar char="l"/>
            </a:pPr>
            <a:r>
              <a:rPr lang="zh-CN" altLang="en-US" dirty="0"/>
              <a:t>条目的进一步补充</a:t>
            </a:r>
          </a:p>
        </p:txBody>
      </p:sp>
    </p:spTree>
    <p:extLst>
      <p:ext uri="{BB962C8B-B14F-4D97-AF65-F5344CB8AC3E}">
        <p14:creationId xmlns:p14="http://schemas.microsoft.com/office/powerpoint/2010/main" val="1319081046"/>
      </p:ext>
    </p:extLst>
  </p:cSld>
  <p:clrMapOvr>
    <a:masterClrMapping/>
  </p:clrMapOvr>
  <p:transition spd="slow" advTm="5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6000" fill="hold" grpId="0" nodeType="withEffect" p14:presetBounceEnd="6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250"/>
                                            <p:tgtEl>
                                              <p:spTgt spid="78"/>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8" grpId="0"/>
          <p:bldP spid="19" grpId="0" animBg="1"/>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6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250"/>
                                            <p:tgtEl>
                                              <p:spTgt spid="78"/>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8" grpId="0"/>
          <p:bldP spid="19" grpId="0" animBg="1"/>
          <p:bldP spid="2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096000" y="6114751"/>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9" name="Rectangle 8" hidden="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a16="http://schemas.microsoft.com/office/drawing/2014/main" id="{AD4A0C5B-E2C7-483A-9A7D-3720AD203B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E1946EE2-F311-4B70-B4BC-4854CDE267BB}"/>
              </a:ext>
            </a:extLst>
          </p:cNvPr>
          <p:cNvGrpSpPr/>
          <p:nvPr/>
        </p:nvGrpSpPr>
        <p:grpSpPr>
          <a:xfrm>
            <a:off x="2315598" y="-825752"/>
            <a:ext cx="8091720" cy="8047838"/>
            <a:chOff x="2699658" y="-921225"/>
            <a:chExt cx="8091720" cy="8047838"/>
          </a:xfrm>
        </p:grpSpPr>
        <p:sp>
          <p:nvSpPr>
            <p:cNvPr id="5" name="椭圆 4">
              <a:extLst>
                <a:ext uri="{FF2B5EF4-FFF2-40B4-BE49-F238E27FC236}">
                  <a16:creationId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C0D44AB7-B14C-4FD5-B5AC-1D94E7637BB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84CEFA9-DDD8-47C3-9A4A-F0D1E9D8FE5B}"/>
              </a:ext>
            </a:extLst>
          </p:cNvPr>
          <p:cNvSpPr/>
          <p:nvPr/>
        </p:nvSpPr>
        <p:spPr>
          <a:xfrm>
            <a:off x="0" y="1422401"/>
            <a:ext cx="12192000" cy="3897086"/>
          </a:xfrm>
          <a:prstGeom prst="rect">
            <a:avLst/>
          </a:prstGeom>
          <a:solidFill>
            <a:schemeClr val="bg1"/>
          </a:solidFill>
          <a:ln>
            <a:noFill/>
          </a:ln>
          <a:effectLst>
            <a:outerShdw blurRad="368300" sx="106000" sy="106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716D5423-3CB0-4776-88BD-C1530448C50E}"/>
              </a:ext>
            </a:extLst>
          </p:cNvPr>
          <p:cNvGrpSpPr/>
          <p:nvPr/>
        </p:nvGrpSpPr>
        <p:grpSpPr>
          <a:xfrm>
            <a:off x="3780972" y="2536448"/>
            <a:ext cx="4630057" cy="1785104"/>
            <a:chOff x="3780972" y="1732536"/>
            <a:chExt cx="4630057" cy="1785104"/>
          </a:xfrm>
        </p:grpSpPr>
        <p:sp>
          <p:nvSpPr>
            <p:cNvPr id="19" name="文本框 18">
              <a:extLst>
                <a:ext uri="{FF2B5EF4-FFF2-40B4-BE49-F238E27FC236}">
                  <a16:creationId xmlns:a16="http://schemas.microsoft.com/office/drawing/2014/main" id="{D5D033CA-9AE6-4AD1-98AB-D74C77A8A6EA}"/>
                </a:ext>
              </a:extLst>
            </p:cNvPr>
            <p:cNvSpPr txBox="1"/>
            <p:nvPr/>
          </p:nvSpPr>
          <p:spPr>
            <a:xfrm>
              <a:off x="3780972" y="1732536"/>
              <a:ext cx="4630057" cy="1323439"/>
            </a:xfrm>
            <a:prstGeom prst="rect">
              <a:avLst/>
            </a:prstGeom>
            <a:noFill/>
          </p:spPr>
          <p:txBody>
            <a:bodyPr wrap="square" rtlCol="0">
              <a:spAutoFit/>
            </a:bodyPr>
            <a:lstStyle/>
            <a:p>
              <a:pPr algn="dist"/>
              <a:r>
                <a:rPr lang="zh-CN" altLang="en-US" sz="8000" dirty="0">
                  <a:solidFill>
                    <a:srgbClr val="2F728B"/>
                  </a:solidFill>
                  <a:latin typeface="微软雅黑" panose="020B0503020204020204" pitchFamily="34" charset="-122"/>
                  <a:ea typeface="微软雅黑" panose="020B0503020204020204" pitchFamily="34" charset="-122"/>
                </a:rPr>
                <a:t>谢谢观看</a:t>
              </a:r>
            </a:p>
          </p:txBody>
        </p:sp>
        <p:sp>
          <p:nvSpPr>
            <p:cNvPr id="20" name="文本框 19">
              <a:extLst>
                <a:ext uri="{FF2B5EF4-FFF2-40B4-BE49-F238E27FC236}">
                  <a16:creationId xmlns:a16="http://schemas.microsoft.com/office/drawing/2014/main" id="{944AC408-B9EF-4CA5-9335-50FB1D1D2D4B}"/>
                </a:ext>
              </a:extLst>
            </p:cNvPr>
            <p:cNvSpPr txBox="1"/>
            <p:nvPr/>
          </p:nvSpPr>
          <p:spPr>
            <a:xfrm>
              <a:off x="3933372" y="3055975"/>
              <a:ext cx="4325256" cy="461665"/>
            </a:xfrm>
            <a:prstGeom prst="rect">
              <a:avLst/>
            </a:prstGeom>
            <a:noFill/>
          </p:spPr>
          <p:txBody>
            <a:bodyPr wrap="square" rtlCol="0">
              <a:spAutoFit/>
            </a:bodyPr>
            <a:lstStyle/>
            <a:p>
              <a:pPr algn="dist"/>
              <a:r>
                <a:rPr lang="en-US" altLang="zh-CN" sz="2400" dirty="0">
                  <a:solidFill>
                    <a:srgbClr val="2F728B"/>
                  </a:solidFill>
                  <a:latin typeface="Agency FB" panose="020B0503020202020204" pitchFamily="34" charset="0"/>
                </a:rPr>
                <a:t>THANKS FOR WATCH</a:t>
              </a:r>
              <a:endParaRPr lang="zh-CN" altLang="en-US" sz="2400" dirty="0">
                <a:solidFill>
                  <a:srgbClr val="2F728B"/>
                </a:solidFill>
                <a:latin typeface="Agency FB" panose="020B0503020202020204" pitchFamily="34" charset="0"/>
              </a:endParaRPr>
            </a:p>
          </p:txBody>
        </p:sp>
      </p:grpSp>
    </p:spTree>
    <p:extLst>
      <p:ext uri="{BB962C8B-B14F-4D97-AF65-F5344CB8AC3E}">
        <p14:creationId xmlns:p14="http://schemas.microsoft.com/office/powerpoint/2010/main" val="3142430854"/>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80">
                                          <p:stCondLst>
                                            <p:cond delay="0"/>
                                          </p:stCondLst>
                                        </p:cTn>
                                        <p:tgtEl>
                                          <p:spTgt spid="18"/>
                                        </p:tgtEl>
                                      </p:cBhvr>
                                    </p:animEffect>
                                    <p:anim calcmode="lin" valueType="num">
                                      <p:cBhvr>
                                        <p:cTn id="2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0" dur="26">
                                          <p:stCondLst>
                                            <p:cond delay="650"/>
                                          </p:stCondLst>
                                        </p:cTn>
                                        <p:tgtEl>
                                          <p:spTgt spid="18"/>
                                        </p:tgtEl>
                                      </p:cBhvr>
                                      <p:to x="100000" y="60000"/>
                                    </p:animScale>
                                    <p:animScale>
                                      <p:cBhvr>
                                        <p:cTn id="31" dur="166" decel="50000">
                                          <p:stCondLst>
                                            <p:cond delay="676"/>
                                          </p:stCondLst>
                                        </p:cTn>
                                        <p:tgtEl>
                                          <p:spTgt spid="18"/>
                                        </p:tgtEl>
                                      </p:cBhvr>
                                      <p:to x="100000" y="100000"/>
                                    </p:animScale>
                                    <p:animScale>
                                      <p:cBhvr>
                                        <p:cTn id="32" dur="26">
                                          <p:stCondLst>
                                            <p:cond delay="1312"/>
                                          </p:stCondLst>
                                        </p:cTn>
                                        <p:tgtEl>
                                          <p:spTgt spid="18"/>
                                        </p:tgtEl>
                                      </p:cBhvr>
                                      <p:to x="100000" y="80000"/>
                                    </p:animScale>
                                    <p:animScale>
                                      <p:cBhvr>
                                        <p:cTn id="33" dur="166" decel="50000">
                                          <p:stCondLst>
                                            <p:cond delay="1338"/>
                                          </p:stCondLst>
                                        </p:cTn>
                                        <p:tgtEl>
                                          <p:spTgt spid="18"/>
                                        </p:tgtEl>
                                      </p:cBhvr>
                                      <p:to x="100000" y="100000"/>
                                    </p:animScale>
                                    <p:animScale>
                                      <p:cBhvr>
                                        <p:cTn id="34" dur="26">
                                          <p:stCondLst>
                                            <p:cond delay="1642"/>
                                          </p:stCondLst>
                                        </p:cTn>
                                        <p:tgtEl>
                                          <p:spTgt spid="18"/>
                                        </p:tgtEl>
                                      </p:cBhvr>
                                      <p:to x="100000" y="90000"/>
                                    </p:animScale>
                                    <p:animScale>
                                      <p:cBhvr>
                                        <p:cTn id="35" dur="166" decel="50000">
                                          <p:stCondLst>
                                            <p:cond delay="1668"/>
                                          </p:stCondLst>
                                        </p:cTn>
                                        <p:tgtEl>
                                          <p:spTgt spid="18"/>
                                        </p:tgtEl>
                                      </p:cBhvr>
                                      <p:to x="100000" y="100000"/>
                                    </p:animScale>
                                    <p:animScale>
                                      <p:cBhvr>
                                        <p:cTn id="36" dur="26">
                                          <p:stCondLst>
                                            <p:cond delay="1808"/>
                                          </p:stCondLst>
                                        </p:cTn>
                                        <p:tgtEl>
                                          <p:spTgt spid="18"/>
                                        </p:tgtEl>
                                      </p:cBhvr>
                                      <p:to x="100000" y="95000"/>
                                    </p:animScale>
                                    <p:animScale>
                                      <p:cBhvr>
                                        <p:cTn id="37" dur="166" decel="50000">
                                          <p:stCondLst>
                                            <p:cond delay="1834"/>
                                          </p:stCondLst>
                                        </p:cTn>
                                        <p:tgtEl>
                                          <p:spTgt spid="18"/>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851">
            <a:extLst>
              <a:ext uri="{FF2B5EF4-FFF2-40B4-BE49-F238E27FC236}">
                <a16:creationId xmlns:a16="http://schemas.microsoft.com/office/drawing/2014/main" id="{11BF1089-07A8-4515-B62E-81E9EA4BBAA7}"/>
              </a:ext>
            </a:extLst>
          </p:cNvPr>
          <p:cNvSpPr/>
          <p:nvPr/>
        </p:nvSpPr>
        <p:spPr>
          <a:xfrm>
            <a:off x="8859416" y="3118539"/>
            <a:ext cx="1102608" cy="338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未来展望</a:t>
            </a:r>
            <a:endParaRPr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0" name="Shape 1852">
            <a:extLst>
              <a:ext uri="{FF2B5EF4-FFF2-40B4-BE49-F238E27FC236}">
                <a16:creationId xmlns:a16="http://schemas.microsoft.com/office/drawing/2014/main" id="{3C19D044-6843-4A2C-ADA8-14A9FC64E072}"/>
              </a:ext>
            </a:extLst>
          </p:cNvPr>
          <p:cNvSpPr/>
          <p:nvPr/>
        </p:nvSpPr>
        <p:spPr>
          <a:xfrm>
            <a:off x="7657978" y="2730124"/>
            <a:ext cx="1032832" cy="10328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wrap="square" lIns="19049" tIns="19049" rIns="19049" bIns="19049" numCol="1" anchor="ctr">
            <a:noAutofit/>
          </a:bodyPr>
          <a:lstStyle/>
          <a:p>
            <a:pPr algn="ctr">
              <a:lnSpc>
                <a:spcPct val="120000"/>
              </a:lnSpc>
            </a:pPr>
            <a:r>
              <a:rPr 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Shape 1865">
            <a:extLst>
              <a:ext uri="{FF2B5EF4-FFF2-40B4-BE49-F238E27FC236}">
                <a16:creationId xmlns:a16="http://schemas.microsoft.com/office/drawing/2014/main" id="{894FE05F-CF70-4E78-ADDF-19B745A8BD23}"/>
              </a:ext>
            </a:extLst>
          </p:cNvPr>
          <p:cNvSpPr/>
          <p:nvPr/>
        </p:nvSpPr>
        <p:spPr>
          <a:xfrm>
            <a:off x="1538763" y="3087248"/>
            <a:ext cx="3000268" cy="3693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第一个月工作概述</a:t>
            </a:r>
            <a:endParaRPr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Shape 1866">
            <a:extLst>
              <a:ext uri="{FF2B5EF4-FFF2-40B4-BE49-F238E27FC236}">
                <a16:creationId xmlns:a16="http://schemas.microsoft.com/office/drawing/2014/main" id="{DAA94E5F-DD99-4516-994E-00A0FB7C8D55}"/>
              </a:ext>
            </a:extLst>
          </p:cNvPr>
          <p:cNvSpPr/>
          <p:nvPr/>
        </p:nvSpPr>
        <p:spPr>
          <a:xfrm>
            <a:off x="4168593" y="2730124"/>
            <a:ext cx="1032832" cy="10328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728B"/>
          </a:solidFill>
          <a:ln w="12700" cap="flat">
            <a:noFill/>
            <a:miter lim="400000"/>
          </a:ln>
          <a:effectLst/>
        </p:spPr>
        <p:txBody>
          <a:bodyPr wrap="square" lIns="19049" tIns="19049" rIns="19049" bIns="19049" numCol="1" anchor="ctr">
            <a:noAutofit/>
          </a:bodyPr>
          <a:lstStyle/>
          <a:p>
            <a:pPr algn="ctr">
              <a:lnSpc>
                <a:spcPct val="120000"/>
              </a:lnSpc>
            </a:pPr>
            <a:r>
              <a:rPr 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1" name="组合 20">
            <a:extLst>
              <a:ext uri="{FF2B5EF4-FFF2-40B4-BE49-F238E27FC236}">
                <a16:creationId xmlns:a16="http://schemas.microsoft.com/office/drawing/2014/main" id="{9BC182BA-B87D-466F-9AC0-6FEFB2A8FFA0}"/>
              </a:ext>
            </a:extLst>
          </p:cNvPr>
          <p:cNvGrpSpPr/>
          <p:nvPr/>
        </p:nvGrpSpPr>
        <p:grpSpPr>
          <a:xfrm>
            <a:off x="5364100" y="2183904"/>
            <a:ext cx="2125272" cy="2125272"/>
            <a:chOff x="4975307" y="1637021"/>
            <a:chExt cx="2125272" cy="2125272"/>
          </a:xfrm>
        </p:grpSpPr>
        <p:sp>
          <p:nvSpPr>
            <p:cNvPr id="22" name="椭圆 21">
              <a:extLst>
                <a:ext uri="{FF2B5EF4-FFF2-40B4-BE49-F238E27FC236}">
                  <a16:creationId xmlns:a16="http://schemas.microsoft.com/office/drawing/2014/main" id="{4AA3DF49-EDD5-49E3-AFFF-0B1CE784D129}"/>
                </a:ext>
              </a:extLst>
            </p:cNvPr>
            <p:cNvSpPr/>
            <p:nvPr/>
          </p:nvSpPr>
          <p:spPr>
            <a:xfrm>
              <a:off x="4975307" y="1637021"/>
              <a:ext cx="2125272" cy="2125272"/>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1">
              <a:extLst>
                <a:ext uri="{FF2B5EF4-FFF2-40B4-BE49-F238E27FC236}">
                  <a16:creationId xmlns:a16="http://schemas.microsoft.com/office/drawing/2014/main" id="{37814751-9389-44DF-9EE4-FA9A540C1E16}"/>
                </a:ext>
              </a:extLst>
            </p:cNvPr>
            <p:cNvSpPr txBox="1"/>
            <p:nvPr/>
          </p:nvSpPr>
          <p:spPr>
            <a:xfrm>
              <a:off x="5381353" y="2065273"/>
              <a:ext cx="1313180" cy="769441"/>
            </a:xfrm>
            <a:prstGeom prst="rect">
              <a:avLst/>
            </a:prstGeom>
            <a:noFill/>
          </p:spPr>
          <p:txBody>
            <a:bodyPr wrap="none" rtlCol="0">
              <a:spAutoFit/>
            </a:bodyPr>
            <a:lstStyle/>
            <a:p>
              <a:pPr algn="ctr"/>
              <a:r>
                <a:rPr lang="zh-CN" altLang="en-US" sz="4400" dirty="0">
                  <a:solidFill>
                    <a:schemeClr val="bg1"/>
                  </a:solidFill>
                  <a:latin typeface="微软雅黑" pitchFamily="34" charset="-122"/>
                  <a:ea typeface="微软雅黑" pitchFamily="34" charset="-122"/>
                </a:rPr>
                <a:t>目录</a:t>
              </a:r>
            </a:p>
          </p:txBody>
        </p:sp>
        <p:sp>
          <p:nvSpPr>
            <p:cNvPr id="24" name="矩形 23">
              <a:extLst>
                <a:ext uri="{FF2B5EF4-FFF2-40B4-BE49-F238E27FC236}">
                  <a16:creationId xmlns:a16="http://schemas.microsoft.com/office/drawing/2014/main" id="{49492ED8-B6AA-432A-9CF1-A560EB78B896}"/>
                </a:ext>
              </a:extLst>
            </p:cNvPr>
            <p:cNvSpPr/>
            <p:nvPr/>
          </p:nvSpPr>
          <p:spPr>
            <a:xfrm>
              <a:off x="5300658" y="2835969"/>
              <a:ext cx="1587294" cy="369332"/>
            </a:xfrm>
            <a:prstGeom prst="rect">
              <a:avLst/>
            </a:prstGeom>
          </p:spPr>
          <p:txBody>
            <a:bodyPr wrap="none">
              <a:spAutoFit/>
            </a:bodyPr>
            <a:lstStyle/>
            <a:p>
              <a:pPr algn="ctr"/>
              <a:r>
                <a:rPr lang="en-US" altLang="zh-CN" b="1" spc="400" dirty="0">
                  <a:solidFill>
                    <a:schemeClr val="bg1"/>
                  </a:solidFill>
                </a:rPr>
                <a:t>CONTENT</a:t>
              </a:r>
            </a:p>
          </p:txBody>
        </p:sp>
      </p:grpSp>
      <p:sp>
        <p:nvSpPr>
          <p:cNvPr id="29" name="椭圆 28">
            <a:extLst>
              <a:ext uri="{FF2B5EF4-FFF2-40B4-BE49-F238E27FC236}">
                <a16:creationId xmlns:a16="http://schemas.microsoft.com/office/drawing/2014/main" id="{BFB45340-7272-42DD-8427-A0BB7C7B86F7}"/>
              </a:ext>
            </a:extLst>
          </p:cNvPr>
          <p:cNvSpPr/>
          <p:nvPr/>
        </p:nvSpPr>
        <p:spPr>
          <a:xfrm>
            <a:off x="9870067" y="5006675"/>
            <a:ext cx="985375" cy="985375"/>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CA2AE0A-3059-4934-8A7C-0B6047B4EBCD}"/>
              </a:ext>
            </a:extLst>
          </p:cNvPr>
          <p:cNvSpPr/>
          <p:nvPr/>
        </p:nvSpPr>
        <p:spPr>
          <a:xfrm>
            <a:off x="1538763" y="341903"/>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3E76397D-05EB-4CBB-A730-4A592A660E07}"/>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91B74F9-3130-4B91-AC14-71F87315C675}"/>
              </a:ext>
            </a:extLst>
          </p:cNvPr>
          <p:cNvSpPr/>
          <p:nvPr/>
        </p:nvSpPr>
        <p:spPr>
          <a:xfrm>
            <a:off x="9796252" y="577831"/>
            <a:ext cx="1059190" cy="1059190"/>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00669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7"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1</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a16="http://schemas.microsoft.com/office/drawing/2014/main" id="{15C51913-EA8B-4720-A526-9FB0720F8980}"/>
              </a:ext>
            </a:extLst>
          </p:cNvPr>
          <p:cNvSpPr>
            <a:spLocks noChangeArrowheads="1"/>
          </p:cNvSpPr>
          <p:nvPr/>
        </p:nvSpPr>
        <p:spPr bwMode="auto">
          <a:xfrm>
            <a:off x="5296961" y="4933840"/>
            <a:ext cx="2600712" cy="438582"/>
          </a:xfrm>
          <a:prstGeom prst="rect">
            <a:avLst/>
          </a:prstGeom>
          <a:noFill/>
          <a:ln w="9525">
            <a:noFill/>
            <a:miter lim="800000"/>
            <a:headEnd/>
            <a:tailEnd/>
          </a:ln>
        </p:spPr>
        <p:txBody>
          <a:bodyPr wrap="none" lIns="68580" tIns="34290" rIns="68580" bIns="34290">
            <a:spAutoFit/>
          </a:bodyPr>
          <a:lstStyle/>
          <a:p>
            <a:pPr lvl="0"/>
            <a:r>
              <a:rPr lang="zh-CN" altLang="en-US" sz="2400" dirty="0">
                <a:solidFill>
                  <a:srgbClr val="436982"/>
                </a:solidFill>
                <a:latin typeface="微软雅黑" pitchFamily="34" charset="-122"/>
                <a:ea typeface="微软雅黑" pitchFamily="34" charset="-122"/>
              </a:rPr>
              <a:t>第一个月</a:t>
            </a:r>
            <a:r>
              <a:rPr lang="zh-CN" altLang="zh-CN" sz="2400" dirty="0">
                <a:solidFill>
                  <a:srgbClr val="436982"/>
                </a:solidFill>
                <a:latin typeface="微软雅黑" pitchFamily="34" charset="-122"/>
                <a:ea typeface="微软雅黑" pitchFamily="34" charset="-122"/>
              </a:rPr>
              <a:t>工作概述</a:t>
            </a:r>
          </a:p>
        </p:txBody>
      </p:sp>
      <p:sp>
        <p:nvSpPr>
          <p:cNvPr id="22" name="椭圆 21">
            <a:extLst>
              <a:ext uri="{FF2B5EF4-FFF2-40B4-BE49-F238E27FC236}">
                <a16:creationId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392294"/>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5F5A5F58-5EC2-4DDE-BFC0-89A9232904C5}"/>
              </a:ext>
            </a:extLst>
          </p:cNvPr>
          <p:cNvGrpSpPr/>
          <p:nvPr/>
        </p:nvGrpSpPr>
        <p:grpSpPr>
          <a:xfrm rot="2837432">
            <a:off x="-1598404" y="-759951"/>
            <a:ext cx="4226169" cy="3054144"/>
            <a:chOff x="569602" y="-921225"/>
            <a:chExt cx="11136187" cy="8047838"/>
          </a:xfrm>
        </p:grpSpPr>
        <p:sp>
          <p:nvSpPr>
            <p:cNvPr id="48" name="椭圆 47">
              <a:extLst>
                <a:ext uri="{FF2B5EF4-FFF2-40B4-BE49-F238E27FC236}">
                  <a16:creationId xmlns:a16="http://schemas.microsoft.com/office/drawing/2014/main" id="{0317AD04-6FEF-4EA1-8896-AF49A27D8AE8}"/>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CFBA638-2D78-4C1B-9909-FF353BFA5F85}"/>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76DD55D1-DE7E-46EA-9D43-1B3C7C4923F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DFEA03FD-CC63-41E1-A111-A61BA9DBB22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9DD67C5-8BD0-425D-9850-9042319094C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5D803843-5A7D-46B9-AAC3-778AAD02D608}"/>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EA9C3CA9-BE44-475A-B1D6-854062FB0E6B}"/>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0915034-38A4-4826-BE99-DE10C82F9D83}"/>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309F0D69-698A-47EC-922B-992B9F0F1248}"/>
              </a:ext>
            </a:extLst>
          </p:cNvPr>
          <p:cNvGrpSpPr/>
          <p:nvPr/>
        </p:nvGrpSpPr>
        <p:grpSpPr>
          <a:xfrm rot="6604501">
            <a:off x="8773714" y="5143094"/>
            <a:ext cx="4623511" cy="3341293"/>
            <a:chOff x="569602" y="-921225"/>
            <a:chExt cx="11136187" cy="8047838"/>
          </a:xfrm>
        </p:grpSpPr>
        <p:sp>
          <p:nvSpPr>
            <p:cNvPr id="39" name="椭圆 38">
              <a:extLst>
                <a:ext uri="{FF2B5EF4-FFF2-40B4-BE49-F238E27FC236}">
                  <a16:creationId xmlns:a16="http://schemas.microsoft.com/office/drawing/2014/main" id="{463142E8-E01B-43B4-8165-2346AF1C8E5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5678E04-E7D3-4EBE-B9FE-D2843AD85C08}"/>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B94FC4E7-1C7A-44EB-AA07-F3A7FEBD650D}"/>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D4390C-D97C-4C47-99B8-BC5B1E8DA1E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F168F05-E75D-4D09-B698-7613EC98995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D30CA80-8E58-4431-A6FD-708211E41F04}"/>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9594B0-77D4-4497-907D-70C094146BE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90FD678-2042-402F-9B7E-8F0374D189E3}"/>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连接符 64"/>
          <p:cNvCxnSpPr/>
          <p:nvPr/>
        </p:nvCxnSpPr>
        <p:spPr>
          <a:xfrm>
            <a:off x="779454" y="4337582"/>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779454" y="3532536"/>
            <a:ext cx="2429933" cy="482600"/>
            <a:chOff x="760404" y="3742038"/>
            <a:chExt cx="2429933" cy="482600"/>
          </a:xfrm>
        </p:grpSpPr>
        <p:sp>
          <p:nvSpPr>
            <p:cNvPr id="67" name="矩形 66"/>
            <p:cNvSpPr/>
            <p:nvPr/>
          </p:nvSpPr>
          <p:spPr>
            <a:xfrm>
              <a:off x="760404"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764750" y="3795497"/>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01</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69" name="组合 68"/>
          <p:cNvGrpSpPr/>
          <p:nvPr/>
        </p:nvGrpSpPr>
        <p:grpSpPr>
          <a:xfrm>
            <a:off x="3209387" y="3532536"/>
            <a:ext cx="3369734" cy="482600"/>
            <a:chOff x="3190337" y="3742038"/>
            <a:chExt cx="3369734" cy="482600"/>
          </a:xfrm>
        </p:grpSpPr>
        <p:sp>
          <p:nvSpPr>
            <p:cNvPr id="70" name="矩形 69"/>
            <p:cNvSpPr/>
            <p:nvPr/>
          </p:nvSpPr>
          <p:spPr>
            <a:xfrm>
              <a:off x="3190337" y="3742038"/>
              <a:ext cx="3369734"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4587860" y="3815951"/>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02</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72" name="组合 71"/>
          <p:cNvGrpSpPr/>
          <p:nvPr/>
        </p:nvGrpSpPr>
        <p:grpSpPr>
          <a:xfrm>
            <a:off x="6579121" y="3532536"/>
            <a:ext cx="2429933" cy="482600"/>
            <a:chOff x="6560071" y="3742038"/>
            <a:chExt cx="2429933" cy="482600"/>
          </a:xfrm>
        </p:grpSpPr>
        <p:sp>
          <p:nvSpPr>
            <p:cNvPr id="73" name="矩形 72"/>
            <p:cNvSpPr/>
            <p:nvPr/>
          </p:nvSpPr>
          <p:spPr>
            <a:xfrm>
              <a:off x="6560071"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7660202" y="3815951"/>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03</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75" name="组合 74"/>
          <p:cNvGrpSpPr/>
          <p:nvPr/>
        </p:nvGrpSpPr>
        <p:grpSpPr>
          <a:xfrm>
            <a:off x="9009054" y="3532536"/>
            <a:ext cx="2692400" cy="482600"/>
            <a:chOff x="8990004" y="3742038"/>
            <a:chExt cx="2692400" cy="482600"/>
          </a:xfrm>
        </p:grpSpPr>
        <p:sp>
          <p:nvSpPr>
            <p:cNvPr id="76" name="矩形 75"/>
            <p:cNvSpPr/>
            <p:nvPr/>
          </p:nvSpPr>
          <p:spPr>
            <a:xfrm>
              <a:off x="8990004" y="3742038"/>
              <a:ext cx="2692400"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10100184" y="3795497"/>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04</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sp>
        <p:nvSpPr>
          <p:cNvPr id="78" name="TextBox 119"/>
          <p:cNvSpPr txBox="1"/>
          <p:nvPr/>
        </p:nvSpPr>
        <p:spPr>
          <a:xfrm>
            <a:off x="902972" y="4631935"/>
            <a:ext cx="2468921" cy="369332"/>
          </a:xfrm>
          <a:prstGeom prst="rect">
            <a:avLst/>
          </a:prstGeom>
          <a:noFill/>
        </p:spPr>
        <p:txBody>
          <a:bodyPr wrap="square" rtlCol="0">
            <a:spAutoFit/>
          </a:bodyPr>
          <a:lstStyle/>
          <a:p>
            <a:pPr defTabSz="914217"/>
            <a:r>
              <a:rPr lang="zh-CN" altLang="en-US" b="1" dirty="0">
                <a:solidFill>
                  <a:srgbClr val="2F728B"/>
                </a:solidFill>
                <a:latin typeface="Agency FB" panose="020B0503020202020204" pitchFamily="34" charset="0"/>
                <a:cs typeface="+mn-ea"/>
                <a:sym typeface="+mn-lt"/>
              </a:rPr>
              <a:t>熟悉游戏</a:t>
            </a:r>
            <a:endParaRPr lang="id-ID" b="1" dirty="0">
              <a:solidFill>
                <a:srgbClr val="2F728B"/>
              </a:solidFill>
              <a:latin typeface="Agency FB" panose="020B0503020202020204" pitchFamily="34" charset="0"/>
              <a:cs typeface="+mn-ea"/>
              <a:sym typeface="+mn-lt"/>
            </a:endParaRPr>
          </a:p>
        </p:txBody>
      </p:sp>
      <p:sp>
        <p:nvSpPr>
          <p:cNvPr id="79" name="Rectangle 120"/>
          <p:cNvSpPr/>
          <p:nvPr/>
        </p:nvSpPr>
        <p:spPr>
          <a:xfrm>
            <a:off x="902971" y="4973951"/>
            <a:ext cx="2895239" cy="461665"/>
          </a:xfrm>
          <a:prstGeom prst="rect">
            <a:avLst/>
          </a:prstGeom>
        </p:spPr>
        <p:txBody>
          <a:bodyPr wrap="square">
            <a:spAutoFit/>
          </a:bodyPr>
          <a:lstStyle/>
          <a:p>
            <a:r>
              <a:rPr lang="zh-CN" altLang="en-US" sz="1200" dirty="0">
                <a:solidFill>
                  <a:prstClr val="black">
                    <a:lumMod val="65000"/>
                    <a:lumOff val="35000"/>
                  </a:prstClr>
                </a:solidFill>
                <a:latin typeface="Agency FB" panose="020B0503020202020204" pitchFamily="34" charset="0"/>
              </a:rPr>
              <a:t>作为回坑玩家投入一定时间与精力提高等级与式神星级，熟悉游戏情况</a:t>
            </a:r>
          </a:p>
        </p:txBody>
      </p:sp>
      <p:cxnSp>
        <p:nvCxnSpPr>
          <p:cNvPr id="80" name="直接连接符 79"/>
          <p:cNvCxnSpPr/>
          <p:nvPr/>
        </p:nvCxnSpPr>
        <p:spPr>
          <a:xfrm>
            <a:off x="3224204" y="1937282"/>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1" name="TextBox 119"/>
          <p:cNvSpPr txBox="1"/>
          <p:nvPr/>
        </p:nvSpPr>
        <p:spPr>
          <a:xfrm>
            <a:off x="3224205" y="1830998"/>
            <a:ext cx="2468921" cy="369332"/>
          </a:xfrm>
          <a:prstGeom prst="rect">
            <a:avLst/>
          </a:prstGeom>
          <a:noFill/>
        </p:spPr>
        <p:txBody>
          <a:bodyPr wrap="square" rtlCol="0">
            <a:spAutoFit/>
          </a:bodyPr>
          <a:lstStyle/>
          <a:p>
            <a:pPr defTabSz="914217"/>
            <a:r>
              <a:rPr lang="zh-CN" altLang="en-US" b="1" dirty="0">
                <a:solidFill>
                  <a:srgbClr val="2EB0A2"/>
                </a:solidFill>
                <a:latin typeface="Agency FB" panose="020B0503020202020204" pitchFamily="34" charset="0"/>
                <a:cs typeface="+mn-ea"/>
                <a:sym typeface="+mn-lt"/>
              </a:rPr>
              <a:t>编写条目</a:t>
            </a:r>
            <a:endParaRPr lang="id-ID" b="1" dirty="0">
              <a:solidFill>
                <a:srgbClr val="2EB0A2"/>
              </a:solidFill>
              <a:latin typeface="Agency FB" panose="020B0503020202020204" pitchFamily="34" charset="0"/>
              <a:cs typeface="+mn-ea"/>
              <a:sym typeface="+mn-lt"/>
            </a:endParaRPr>
          </a:p>
        </p:txBody>
      </p:sp>
      <p:sp>
        <p:nvSpPr>
          <p:cNvPr id="82" name="Rectangle 120"/>
          <p:cNvSpPr/>
          <p:nvPr/>
        </p:nvSpPr>
        <p:spPr>
          <a:xfrm>
            <a:off x="3224204" y="2173014"/>
            <a:ext cx="3703939" cy="461665"/>
          </a:xfrm>
          <a:prstGeom prst="rect">
            <a:avLst/>
          </a:prstGeom>
        </p:spPr>
        <p:txBody>
          <a:bodyPr wrap="square">
            <a:spAutoFit/>
          </a:bodyPr>
          <a:lstStyle/>
          <a:p>
            <a:r>
              <a:rPr lang="zh-CN" altLang="en-US" sz="1200" dirty="0">
                <a:solidFill>
                  <a:prstClr val="black">
                    <a:lumMod val="65000"/>
                    <a:lumOff val="35000"/>
                  </a:prstClr>
                </a:solidFill>
                <a:latin typeface="Agency FB" panose="020B0503020202020204" pitchFamily="34" charset="0"/>
              </a:rPr>
              <a:t>从最初的每天完成</a:t>
            </a:r>
            <a:r>
              <a:rPr lang="en-US" altLang="zh-CN" sz="1200" dirty="0">
                <a:solidFill>
                  <a:prstClr val="black">
                    <a:lumMod val="65000"/>
                    <a:lumOff val="35000"/>
                  </a:prstClr>
                </a:solidFill>
                <a:latin typeface="Agency FB" panose="020B0503020202020204" pitchFamily="34" charset="0"/>
              </a:rPr>
              <a:t>20</a:t>
            </a:r>
            <a:r>
              <a:rPr lang="zh-CN" altLang="en-US" sz="1200" dirty="0">
                <a:solidFill>
                  <a:prstClr val="black">
                    <a:lumMod val="65000"/>
                    <a:lumOff val="35000"/>
                  </a:prstClr>
                </a:solidFill>
                <a:latin typeface="Agency FB" panose="020B0503020202020204" pitchFamily="34" charset="0"/>
              </a:rPr>
              <a:t>个条目作业到上传</a:t>
            </a:r>
            <a:r>
              <a:rPr lang="en-US" altLang="zh-CN" sz="1200" dirty="0">
                <a:solidFill>
                  <a:prstClr val="black">
                    <a:lumMod val="65000"/>
                    <a:lumOff val="35000"/>
                  </a:prstClr>
                </a:solidFill>
                <a:latin typeface="Agency FB" panose="020B0503020202020204" pitchFamily="34" charset="0"/>
              </a:rPr>
              <a:t>30</a:t>
            </a:r>
            <a:r>
              <a:rPr lang="zh-CN" altLang="en-US" sz="1200" dirty="0">
                <a:solidFill>
                  <a:prstClr val="black">
                    <a:lumMod val="65000"/>
                    <a:lumOff val="35000"/>
                  </a:prstClr>
                </a:solidFill>
                <a:latin typeface="Agency FB" panose="020B0503020202020204" pitchFamily="34" charset="0"/>
              </a:rPr>
              <a:t>个条目至系统中，再到选一个条目库进行针对性的修改和维护</a:t>
            </a:r>
          </a:p>
        </p:txBody>
      </p:sp>
      <p:cxnSp>
        <p:nvCxnSpPr>
          <p:cNvPr id="83" name="直接连接符 82"/>
          <p:cNvCxnSpPr/>
          <p:nvPr/>
        </p:nvCxnSpPr>
        <p:spPr>
          <a:xfrm>
            <a:off x="6640504" y="4332601"/>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6" name="TextBox 119"/>
          <p:cNvSpPr txBox="1"/>
          <p:nvPr/>
        </p:nvSpPr>
        <p:spPr>
          <a:xfrm>
            <a:off x="6764022" y="4626954"/>
            <a:ext cx="2468921" cy="369332"/>
          </a:xfrm>
          <a:prstGeom prst="rect">
            <a:avLst/>
          </a:prstGeom>
          <a:noFill/>
        </p:spPr>
        <p:txBody>
          <a:bodyPr wrap="square" rtlCol="0">
            <a:spAutoFit/>
          </a:bodyPr>
          <a:lstStyle/>
          <a:p>
            <a:pPr defTabSz="914217"/>
            <a:r>
              <a:rPr lang="zh-CN" altLang="en-US" b="1" dirty="0">
                <a:solidFill>
                  <a:srgbClr val="2F728B"/>
                </a:solidFill>
                <a:latin typeface="Agency FB" panose="020B0503020202020204" pitchFamily="34" charset="0"/>
                <a:cs typeface="+mn-ea"/>
                <a:sym typeface="+mn-lt"/>
              </a:rPr>
              <a:t>项目的策划</a:t>
            </a:r>
            <a:endParaRPr lang="id-ID" b="1" dirty="0">
              <a:solidFill>
                <a:srgbClr val="2F728B"/>
              </a:solidFill>
              <a:latin typeface="Agency FB" panose="020B0503020202020204" pitchFamily="34" charset="0"/>
              <a:cs typeface="+mn-ea"/>
              <a:sym typeface="+mn-lt"/>
            </a:endParaRPr>
          </a:p>
        </p:txBody>
      </p:sp>
      <p:sp>
        <p:nvSpPr>
          <p:cNvPr id="136" name="Rectangle 120"/>
          <p:cNvSpPr/>
          <p:nvPr/>
        </p:nvSpPr>
        <p:spPr>
          <a:xfrm>
            <a:off x="6764021" y="4968970"/>
            <a:ext cx="3703939" cy="276999"/>
          </a:xfrm>
          <a:prstGeom prst="rect">
            <a:avLst/>
          </a:prstGeom>
        </p:spPr>
        <p:txBody>
          <a:bodyPr wrap="square">
            <a:spAutoFit/>
          </a:bodyPr>
          <a:lstStyle/>
          <a:p>
            <a:r>
              <a:rPr lang="zh-CN" altLang="en-US" sz="1200" dirty="0">
                <a:solidFill>
                  <a:prstClr val="black">
                    <a:lumMod val="65000"/>
                    <a:lumOff val="35000"/>
                  </a:prstClr>
                </a:solidFill>
                <a:latin typeface="Agency FB" panose="020B0503020202020204" pitchFamily="34" charset="0"/>
              </a:rPr>
              <a:t>对于式神升级升星计算器的方案的不断修改以及尝试</a:t>
            </a:r>
          </a:p>
        </p:txBody>
      </p:sp>
      <p:cxnSp>
        <p:nvCxnSpPr>
          <p:cNvPr id="137" name="直接连接符 136"/>
          <p:cNvCxnSpPr/>
          <p:nvPr/>
        </p:nvCxnSpPr>
        <p:spPr>
          <a:xfrm>
            <a:off x="9009053" y="1933380"/>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 name="TextBox 119"/>
          <p:cNvSpPr txBox="1"/>
          <p:nvPr/>
        </p:nvSpPr>
        <p:spPr>
          <a:xfrm>
            <a:off x="9009054" y="1861335"/>
            <a:ext cx="3569139" cy="307777"/>
          </a:xfrm>
          <a:prstGeom prst="rect">
            <a:avLst/>
          </a:prstGeom>
          <a:noFill/>
        </p:spPr>
        <p:txBody>
          <a:bodyPr wrap="square" rtlCol="0">
            <a:spAutoFit/>
          </a:bodyPr>
          <a:lstStyle/>
          <a:p>
            <a:pPr defTabSz="914217"/>
            <a:r>
              <a:rPr lang="zh-CN" altLang="en-US" sz="1400" b="1" dirty="0">
                <a:solidFill>
                  <a:srgbClr val="2EB0A2"/>
                </a:solidFill>
                <a:latin typeface="Agency FB" panose="020B0503020202020204" pitchFamily="34" charset="0"/>
                <a:cs typeface="+mn-ea"/>
                <a:sym typeface="+mn-lt"/>
              </a:rPr>
              <a:t>无回复条目</a:t>
            </a:r>
            <a:r>
              <a:rPr lang="en-US" altLang="zh-CN" sz="1400" b="1" dirty="0">
                <a:solidFill>
                  <a:srgbClr val="2EB0A2"/>
                </a:solidFill>
                <a:latin typeface="Agency FB" panose="020B0503020202020204" pitchFamily="34" charset="0"/>
                <a:cs typeface="+mn-ea"/>
                <a:sym typeface="+mn-lt"/>
              </a:rPr>
              <a:t>NLP</a:t>
            </a:r>
            <a:r>
              <a:rPr lang="zh-CN" altLang="en-US" sz="1400" b="1" dirty="0">
                <a:solidFill>
                  <a:srgbClr val="2EB0A2"/>
                </a:solidFill>
                <a:latin typeface="Agency FB" panose="020B0503020202020204" pitchFamily="34" charset="0"/>
                <a:cs typeface="+mn-ea"/>
                <a:sym typeface="+mn-lt"/>
              </a:rPr>
              <a:t>分词处理统计工具</a:t>
            </a:r>
            <a:endParaRPr lang="id-ID" sz="1400" b="1" dirty="0">
              <a:solidFill>
                <a:srgbClr val="2EB0A2"/>
              </a:solidFill>
              <a:latin typeface="Agency FB" panose="020B0503020202020204" pitchFamily="34" charset="0"/>
              <a:cs typeface="+mn-ea"/>
              <a:sym typeface="+mn-lt"/>
            </a:endParaRPr>
          </a:p>
        </p:txBody>
      </p:sp>
      <p:sp>
        <p:nvSpPr>
          <p:cNvPr id="139" name="Rectangle 120"/>
          <p:cNvSpPr/>
          <p:nvPr/>
        </p:nvSpPr>
        <p:spPr>
          <a:xfrm>
            <a:off x="9009054" y="2169112"/>
            <a:ext cx="2773502" cy="830997"/>
          </a:xfrm>
          <a:prstGeom prst="rect">
            <a:avLst/>
          </a:prstGeom>
        </p:spPr>
        <p:txBody>
          <a:bodyPr wrap="square">
            <a:spAutoFit/>
          </a:bodyPr>
          <a:lstStyle/>
          <a:p>
            <a:r>
              <a:rPr lang="zh-CN" altLang="en-US" sz="1200" dirty="0">
                <a:solidFill>
                  <a:prstClr val="black">
                    <a:lumMod val="65000"/>
                    <a:lumOff val="35000"/>
                  </a:prstClr>
                </a:solidFill>
                <a:latin typeface="Agency FB" panose="020B0503020202020204" pitchFamily="34" charset="0"/>
              </a:rPr>
              <a:t>针对于庞大的无回复条目进行有针对性的分词统计处理的工具，更有助于取出一些未回复的条目以及可能的分析玩家提问习惯</a:t>
            </a:r>
          </a:p>
        </p:txBody>
      </p:sp>
    </p:spTree>
    <p:extLst>
      <p:ext uri="{BB962C8B-B14F-4D97-AF65-F5344CB8AC3E}">
        <p14:creationId xmlns:p14="http://schemas.microsoft.com/office/powerpoint/2010/main" val="2435170516"/>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p:cTn id="13" dur="500" fill="hold"/>
                                        <p:tgtEl>
                                          <p:spTgt spid="69"/>
                                        </p:tgtEl>
                                        <p:attrNameLst>
                                          <p:attrName>ppt_w</p:attrName>
                                        </p:attrNameLst>
                                      </p:cBhvr>
                                      <p:tavLst>
                                        <p:tav tm="0">
                                          <p:val>
                                            <p:fltVal val="0"/>
                                          </p:val>
                                        </p:tav>
                                        <p:tav tm="100000">
                                          <p:val>
                                            <p:strVal val="#ppt_w"/>
                                          </p:val>
                                        </p:tav>
                                      </p:tavLst>
                                    </p:anim>
                                    <p:anim calcmode="lin" valueType="num">
                                      <p:cBhvr>
                                        <p:cTn id="14" dur="500" fill="hold"/>
                                        <p:tgtEl>
                                          <p:spTgt spid="69"/>
                                        </p:tgtEl>
                                        <p:attrNameLst>
                                          <p:attrName>ppt_h</p:attrName>
                                        </p:attrNameLst>
                                      </p:cBhvr>
                                      <p:tavLst>
                                        <p:tav tm="0">
                                          <p:val>
                                            <p:fltVal val="0"/>
                                          </p:val>
                                        </p:tav>
                                        <p:tav tm="100000">
                                          <p:val>
                                            <p:strVal val="#ppt_h"/>
                                          </p:val>
                                        </p:tav>
                                      </p:tavLst>
                                    </p:anim>
                                    <p:animEffect transition="in" filter="fade">
                                      <p:cBhvr>
                                        <p:cTn id="15" dur="500"/>
                                        <p:tgtEl>
                                          <p:spTgt spid="6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Effect transition="in" filter="fade">
                                      <p:cBhvr>
                                        <p:cTn id="21" dur="500"/>
                                        <p:tgtEl>
                                          <p:spTgt spid="7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500"/>
                                        <p:tgtEl>
                                          <p:spTgt spid="78"/>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up)">
                                      <p:cBhvr>
                                        <p:cTn id="39" dur="500"/>
                                        <p:tgtEl>
                                          <p:spTgt spid="79"/>
                                        </p:tgtEl>
                                      </p:cBhvr>
                                    </p:animEffec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down)">
                                      <p:cBhvr>
                                        <p:cTn id="43" dur="500"/>
                                        <p:tgtEl>
                                          <p:spTgt spid="80"/>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up)">
                                      <p:cBhvr>
                                        <p:cTn id="47" dur="500"/>
                                        <p:tgtEl>
                                          <p:spTgt spid="81"/>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up)">
                                      <p:cBhvr>
                                        <p:cTn id="55" dur="500"/>
                                        <p:tgtEl>
                                          <p:spTgt spid="8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wipe(up)">
                                      <p:cBhvr>
                                        <p:cTn id="59" dur="500"/>
                                        <p:tgtEl>
                                          <p:spTgt spid="116"/>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36"/>
                                        </p:tgtEl>
                                        <p:attrNameLst>
                                          <p:attrName>style.visibility</p:attrName>
                                        </p:attrNameLst>
                                      </p:cBhvr>
                                      <p:to>
                                        <p:strVal val="visible"/>
                                      </p:to>
                                    </p:set>
                                    <p:animEffect transition="in" filter="wipe(up)">
                                      <p:cBhvr>
                                        <p:cTn id="63" dur="500"/>
                                        <p:tgtEl>
                                          <p:spTgt spid="136"/>
                                        </p:tgtEl>
                                      </p:cBhvr>
                                    </p:animEffect>
                                  </p:childTnLst>
                                </p:cTn>
                              </p:par>
                            </p:childTnLst>
                          </p:cTn>
                        </p:par>
                        <p:par>
                          <p:cTn id="64" fill="hold">
                            <p:stCondLst>
                              <p:cond delay="6500"/>
                            </p:stCondLst>
                            <p:childTnLst>
                              <p:par>
                                <p:cTn id="65" presetID="22" presetClass="entr" presetSubtype="4" fill="hold" nodeType="after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wipe(down)">
                                      <p:cBhvr>
                                        <p:cTn id="67" dur="500"/>
                                        <p:tgtEl>
                                          <p:spTgt spid="137"/>
                                        </p:tgtEl>
                                      </p:cBhvr>
                                    </p:animEffect>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138"/>
                                        </p:tgtEl>
                                        <p:attrNameLst>
                                          <p:attrName>style.visibility</p:attrName>
                                        </p:attrNameLst>
                                      </p:cBhvr>
                                      <p:to>
                                        <p:strVal val="visible"/>
                                      </p:to>
                                    </p:set>
                                    <p:animEffect transition="in" filter="wipe(up)">
                                      <p:cBhvr>
                                        <p:cTn id="71" dur="500"/>
                                        <p:tgtEl>
                                          <p:spTgt spid="138"/>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139"/>
                                        </p:tgtEl>
                                        <p:attrNameLst>
                                          <p:attrName>style.visibility</p:attrName>
                                        </p:attrNameLst>
                                      </p:cBhvr>
                                      <p:to>
                                        <p:strVal val="visible"/>
                                      </p:to>
                                    </p:set>
                                    <p:animEffect transition="in" filter="wipe(up)">
                                      <p:cBhvr>
                                        <p:cTn id="7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p:bldP spid="82" grpId="0"/>
      <p:bldP spid="116" grpId="0"/>
      <p:bldP spid="136" grpId="0"/>
      <p:bldP spid="138" grpId="0"/>
      <p:bldP spid="1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a:extLst>
              <a:ext uri="{FF2B5EF4-FFF2-40B4-BE49-F238E27FC236}">
                <a16:creationId xmlns:a16="http://schemas.microsoft.com/office/drawing/2014/main" id="{CA3A21EE-F7A1-41A6-B29C-908E7B5DFCD4}"/>
              </a:ext>
            </a:extLst>
          </p:cNvPr>
          <p:cNvGrpSpPr/>
          <p:nvPr/>
        </p:nvGrpSpPr>
        <p:grpSpPr>
          <a:xfrm rot="6604501">
            <a:off x="8773714" y="5143094"/>
            <a:ext cx="4623511" cy="3341293"/>
            <a:chOff x="569602" y="-921225"/>
            <a:chExt cx="11136187" cy="8047838"/>
          </a:xfrm>
        </p:grpSpPr>
        <p:sp>
          <p:nvSpPr>
            <p:cNvPr id="67" name="椭圆 66">
              <a:extLst>
                <a:ext uri="{FF2B5EF4-FFF2-40B4-BE49-F238E27FC236}">
                  <a16:creationId xmlns:a16="http://schemas.microsoft.com/office/drawing/2014/main" id="{640A5898-8E9E-4BB7-8CEB-E720E1A96A11}"/>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1CE5FC0F-CC46-43CC-9B19-C3070B7C56E1}"/>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AD3C0B44-03BA-4198-AB73-0DE629625611}"/>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1B04980-3F30-499C-916F-DCA07DE2354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A40EC34-70A6-4E6C-803F-6EAFEFBA60A5}"/>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928683BE-D032-4E9E-952B-6F43DBB4EE61}"/>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5669BDBC-A850-4BF5-A9C0-E7A184018563}"/>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3F9EF466-2CEB-4CDD-B216-B6872F330EF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Freeform 22"/>
          <p:cNvSpPr>
            <a:spLocks noChangeArrowheads="1"/>
          </p:cNvSpPr>
          <p:nvPr/>
        </p:nvSpPr>
        <p:spPr bwMode="auto">
          <a:xfrm rot="19020000">
            <a:off x="5919763" y="4284072"/>
            <a:ext cx="395564" cy="395663"/>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lIns="91424" tIns="45712" rIns="91424" bIns="45712" anchor="ctr"/>
          <a:lstStyle/>
          <a:p>
            <a:pPr>
              <a:defRPr/>
            </a:pPr>
            <a:endParaRPr lang="en-US" dirty="0">
              <a:cs typeface="+mn-ea"/>
              <a:sym typeface="+mn-lt"/>
            </a:endParaRPr>
          </a:p>
        </p:txBody>
      </p:sp>
      <p:cxnSp>
        <p:nvCxnSpPr>
          <p:cNvPr id="4" name="直接连接符 3"/>
          <p:cNvCxnSpPr/>
          <p:nvPr/>
        </p:nvCxnSpPr>
        <p:spPr>
          <a:xfrm>
            <a:off x="6625493" y="1894559"/>
            <a:ext cx="0" cy="3873500"/>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7190661" y="1035881"/>
            <a:ext cx="1101584" cy="369332"/>
          </a:xfrm>
          <a:prstGeom prst="rect">
            <a:avLst/>
          </a:prstGeom>
          <a:noFill/>
        </p:spPr>
        <p:txBody>
          <a:bodyPr wrap="none" rtlCol="0">
            <a:spAutoFit/>
          </a:bodyPr>
          <a:lstStyle/>
          <a:p>
            <a:r>
              <a:rPr lang="zh-CN" altLang="en-US" b="1" dirty="0">
                <a:solidFill>
                  <a:schemeClr val="tx1">
                    <a:lumMod val="65000"/>
                    <a:lumOff val="35000"/>
                  </a:schemeClr>
                </a:solidFill>
                <a:latin typeface="Agency FB" panose="020B0503020202020204" pitchFamily="34" charset="0"/>
                <a:cs typeface="Arial" panose="020B0604020202020204" pitchFamily="34" charset="0"/>
              </a:rPr>
              <a:t>式神星级</a:t>
            </a:r>
          </a:p>
        </p:txBody>
      </p:sp>
      <p:sp>
        <p:nvSpPr>
          <p:cNvPr id="115" name="矩形 114"/>
          <p:cNvSpPr>
            <a:spLocks noChangeArrowheads="1"/>
          </p:cNvSpPr>
          <p:nvPr/>
        </p:nvSpPr>
        <p:spPr bwMode="auto">
          <a:xfrm>
            <a:off x="7190661" y="1877415"/>
            <a:ext cx="45625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600"/>
              </a:lnSpc>
            </a:pP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游戏等级</a:t>
            </a:r>
            <a:r>
              <a:rPr lang="en-US" altLang="zh-CN" sz="1200" dirty="0">
                <a:solidFill>
                  <a:schemeClr val="tx1">
                    <a:lumMod val="65000"/>
                    <a:lumOff val="35000"/>
                  </a:schemeClr>
                </a:solidFill>
                <a:latin typeface="Agency FB" panose="020B0503020202020204" pitchFamily="34" charset="0"/>
                <a:cs typeface="Arial" panose="020B0604020202020204" pitchFamily="34" charset="0"/>
              </a:rPr>
              <a:t>43</a:t>
            </a: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级</a:t>
            </a: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大天狗 </a:t>
            </a:r>
            <a:r>
              <a:rPr lang="en-US" altLang="zh-CN" sz="1200" dirty="0">
                <a:solidFill>
                  <a:schemeClr val="tx1">
                    <a:lumMod val="65000"/>
                    <a:lumOff val="35000"/>
                  </a:schemeClr>
                </a:solidFill>
                <a:latin typeface="Agency FB" panose="020B0503020202020204" pitchFamily="34" charset="0"/>
                <a:cs typeface="Arial" panose="020B0604020202020204" pitchFamily="34" charset="0"/>
              </a:rPr>
              <a:t>5</a:t>
            </a: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玉藻前 </a:t>
            </a:r>
            <a:r>
              <a:rPr lang="en-US" altLang="zh-CN" sz="1200" dirty="0">
                <a:solidFill>
                  <a:schemeClr val="tx1">
                    <a:lumMod val="65000"/>
                    <a:lumOff val="35000"/>
                  </a:schemeClr>
                </a:solidFill>
                <a:latin typeface="Agency FB" panose="020B0503020202020204" pitchFamily="34" charset="0"/>
                <a:cs typeface="Arial" panose="020B0604020202020204" pitchFamily="34" charset="0"/>
              </a:rPr>
              <a:t>5</a:t>
            </a: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en-US" altLang="zh-CN" sz="1200" dirty="0">
                <a:solidFill>
                  <a:schemeClr val="tx1">
                    <a:lumMod val="65000"/>
                    <a:lumOff val="35000"/>
                  </a:schemeClr>
                </a:solidFill>
                <a:latin typeface="Agency FB" panose="020B0503020202020204" pitchFamily="34" charset="0"/>
                <a:cs typeface="Arial" panose="020B0604020202020204" pitchFamily="34" charset="0"/>
              </a:rPr>
              <a:t>…</a:t>
            </a:r>
          </a:p>
          <a:p>
            <a:pPr>
              <a:lnSpc>
                <a:spcPts val="1600"/>
              </a:lnSpc>
            </a:pP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等一票</a:t>
            </a:r>
            <a:r>
              <a:rPr lang="en-US" altLang="zh-CN" sz="1200" dirty="0">
                <a:solidFill>
                  <a:schemeClr val="tx1">
                    <a:lumMod val="65000"/>
                    <a:lumOff val="35000"/>
                  </a:schemeClr>
                </a:solidFill>
                <a:latin typeface="Agency FB" panose="020B0503020202020204" pitchFamily="34" charset="0"/>
                <a:cs typeface="Arial" panose="020B0604020202020204" pitchFamily="34" charset="0"/>
              </a:rPr>
              <a:t>4</a:t>
            </a: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p:txBody>
      </p:sp>
      <p:grpSp>
        <p:nvGrpSpPr>
          <p:cNvPr id="48" name="组合 47">
            <a:extLst>
              <a:ext uri="{FF2B5EF4-FFF2-40B4-BE49-F238E27FC236}">
                <a16:creationId xmlns:a16="http://schemas.microsoft.com/office/drawing/2014/main" id="{C725F8F7-F953-4311-847C-5384B2B0BB4C}"/>
              </a:ext>
            </a:extLst>
          </p:cNvPr>
          <p:cNvGrpSpPr/>
          <p:nvPr/>
        </p:nvGrpSpPr>
        <p:grpSpPr>
          <a:xfrm rot="2837432">
            <a:off x="-1598404" y="-759951"/>
            <a:ext cx="4226169" cy="3054144"/>
            <a:chOff x="569602" y="-921225"/>
            <a:chExt cx="11136187" cy="8047838"/>
          </a:xfrm>
        </p:grpSpPr>
        <p:sp>
          <p:nvSpPr>
            <p:cNvPr id="49" name="椭圆 48">
              <a:extLst>
                <a:ext uri="{FF2B5EF4-FFF2-40B4-BE49-F238E27FC236}">
                  <a16:creationId xmlns:a16="http://schemas.microsoft.com/office/drawing/2014/main" id="{2AC07BAB-5288-4CA2-B44E-630F3B329C3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A7306152-7293-4B27-99F0-A2B779AEA28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310F7F0-B449-4FF3-A138-58A6C6378FBD}"/>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222DD7C-F373-4D81-8D3F-6B2111B91A0F}"/>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0821114-E93B-44C3-A589-C4699779EBA4}"/>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E6764B5E-86D8-47B1-803B-187AB548BCA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CFC0D72-8C0B-44FA-9156-9CFE0322A32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2FF711FB-B787-464F-9A68-5A6C9A792F5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119"/>
          <p:cNvSpPr txBox="1"/>
          <p:nvPr/>
        </p:nvSpPr>
        <p:spPr>
          <a:xfrm>
            <a:off x="2603833" y="1035881"/>
            <a:ext cx="2468921" cy="369332"/>
          </a:xfrm>
          <a:prstGeom prst="rect">
            <a:avLst/>
          </a:prstGeom>
          <a:noFill/>
        </p:spPr>
        <p:txBody>
          <a:bodyPr wrap="square" rtlCol="0">
            <a:spAutoFit/>
          </a:bodyPr>
          <a:lstStyle/>
          <a:p>
            <a:pPr defTabSz="914217"/>
            <a:r>
              <a:rPr lang="zh-CN" altLang="en-US" b="1" dirty="0">
                <a:solidFill>
                  <a:srgbClr val="2F728B"/>
                </a:solidFill>
                <a:latin typeface="Agency FB" panose="020B0503020202020204" pitchFamily="34" charset="0"/>
                <a:cs typeface="+mn-ea"/>
                <a:sym typeface="+mn-lt"/>
              </a:rPr>
              <a:t>熟悉游戏</a:t>
            </a:r>
            <a:endParaRPr lang="id-ID" b="1" dirty="0">
              <a:solidFill>
                <a:srgbClr val="2F728B"/>
              </a:solidFill>
              <a:latin typeface="Agency FB" panose="020B0503020202020204" pitchFamily="34" charset="0"/>
              <a:cs typeface="+mn-ea"/>
              <a:sym typeface="+mn-lt"/>
            </a:endParaRPr>
          </a:p>
        </p:txBody>
      </p:sp>
      <p:graphicFrame>
        <p:nvGraphicFramePr>
          <p:cNvPr id="93" name="图表 92"/>
          <p:cNvGraphicFramePr/>
          <p:nvPr>
            <p:extLst>
              <p:ext uri="{D42A27DB-BD31-4B8C-83A1-F6EECF244321}">
                <p14:modId xmlns:p14="http://schemas.microsoft.com/office/powerpoint/2010/main" val="327492433"/>
              </p:ext>
            </p:extLst>
          </p:nvPr>
        </p:nvGraphicFramePr>
        <p:xfrm>
          <a:off x="2748568" y="1807483"/>
          <a:ext cx="3364252" cy="40281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3853346"/>
      </p:ext>
    </p:extLst>
  </p:cSld>
  <p:clrMapOvr>
    <a:masterClrMapping/>
  </p:clrMapOvr>
  <p:transition spd="slow"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up)">
                                      <p:cBhvr>
                                        <p:cTn id="11" dur="500"/>
                                        <p:tgtEl>
                                          <p:spTgt spid="1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wipe(up)">
                                      <p:cBhvr>
                                        <p:cTn id="15" dur="500"/>
                                        <p:tgtEl>
                                          <p:spTgt spid="1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up)">
                                      <p:cBhvr>
                                        <p:cTn id="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FEE33C5A-FAF4-4D6B-8281-627622AC0AC2}"/>
              </a:ext>
            </a:extLst>
          </p:cNvPr>
          <p:cNvGrpSpPr/>
          <p:nvPr/>
        </p:nvGrpSpPr>
        <p:grpSpPr>
          <a:xfrm rot="2837432">
            <a:off x="-1598404" y="-759951"/>
            <a:ext cx="4226169" cy="3054144"/>
            <a:chOff x="569602" y="-921225"/>
            <a:chExt cx="11136187" cy="8047838"/>
          </a:xfrm>
        </p:grpSpPr>
        <p:sp>
          <p:nvSpPr>
            <p:cNvPr id="37" name="椭圆 36">
              <a:extLst>
                <a:ext uri="{FF2B5EF4-FFF2-40B4-BE49-F238E27FC236}">
                  <a16:creationId xmlns:a16="http://schemas.microsoft.com/office/drawing/2014/main" id="{393638C7-0B3B-4BD4-9001-5788C4831412}"/>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21023F85-C434-4E35-9471-24E0F864B21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a16="http://schemas.microsoft.com/office/drawing/2014/main" id="{6B93B67B-2222-404E-89AC-A02549A07CB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C5AAEA97-5E4B-4D53-A43E-C3B69C832BD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a16="http://schemas.microsoft.com/office/drawing/2014/main" id="{F002B877-676F-4AC6-BD9D-4812694B58D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BB473C76-4A3F-487B-8912-1A4181366E1B}"/>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a16="http://schemas.microsoft.com/office/drawing/2014/main" id="{EEC48222-4B08-49E5-B9AE-773DE18B1D2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BB0E9ED4-45AD-4AE1-A299-C514823B3204}"/>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E52731F3-FD7D-483E-899C-2B55DEB526E4}"/>
              </a:ext>
            </a:extLst>
          </p:cNvPr>
          <p:cNvGrpSpPr/>
          <p:nvPr/>
        </p:nvGrpSpPr>
        <p:grpSpPr>
          <a:xfrm rot="6604501">
            <a:off x="8773714" y="5143094"/>
            <a:ext cx="4623511" cy="3341293"/>
            <a:chOff x="569602" y="-921225"/>
            <a:chExt cx="11136187" cy="8047838"/>
          </a:xfrm>
        </p:grpSpPr>
        <p:sp>
          <p:nvSpPr>
            <p:cNvPr id="57" name="椭圆 56">
              <a:extLst>
                <a:ext uri="{FF2B5EF4-FFF2-40B4-BE49-F238E27FC236}">
                  <a16:creationId xmlns:a16="http://schemas.microsoft.com/office/drawing/2014/main" id="{C2B5B014-2724-4A01-B0F3-302F31BADAF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a16="http://schemas.microsoft.com/office/drawing/2014/main" id="{F47FCE23-4533-49E2-9D1B-26C65E8641D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a16="http://schemas.microsoft.com/office/drawing/2014/main" id="{D39E1FC1-D8BC-49DD-B4EF-3ADC996ECE8B}"/>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id="{B1B0CEEA-E906-49F4-A9F0-CA5750A6793E}"/>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15CC471D-72A6-4BD8-ABEC-F281D28C1683}"/>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椭圆 61">
              <a:extLst>
                <a:ext uri="{FF2B5EF4-FFF2-40B4-BE49-F238E27FC236}">
                  <a16:creationId xmlns:a16="http://schemas.microsoft.com/office/drawing/2014/main" id="{E2578F2E-E5A8-4D8D-B86D-E470A1E10118}"/>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id="{2BA4EFBE-F051-42A7-B3B9-BE06AF9105B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椭圆 63">
              <a:extLst>
                <a:ext uri="{FF2B5EF4-FFF2-40B4-BE49-F238E27FC236}">
                  <a16:creationId xmlns:a16="http://schemas.microsoft.com/office/drawing/2014/main" id="{B65F9C6D-00EB-43D0-9585-183A806A6D7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9" name="Oval 1"/>
          <p:cNvSpPr/>
          <p:nvPr/>
        </p:nvSpPr>
        <p:spPr>
          <a:xfrm>
            <a:off x="6964741" y="1715575"/>
            <a:ext cx="200025" cy="200025"/>
          </a:xfrm>
          <a:prstGeom prst="ellipse">
            <a:avLst/>
          </a:prstGeom>
          <a:solidFill>
            <a:schemeClr val="bg1"/>
          </a:solidFill>
          <a:ln w="107950">
            <a:solidFill>
              <a:srgbClr val="307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Oval 120"/>
          <p:cNvSpPr/>
          <p:nvPr/>
        </p:nvSpPr>
        <p:spPr>
          <a:xfrm>
            <a:off x="6964741" y="4072312"/>
            <a:ext cx="200025" cy="200025"/>
          </a:xfrm>
          <a:prstGeom prst="ellipse">
            <a:avLst/>
          </a:prstGeom>
          <a:solidFill>
            <a:schemeClr val="bg1"/>
          </a:solidFill>
          <a:ln w="107950">
            <a:solidFill>
              <a:srgbClr val="9BD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Oval 121"/>
          <p:cNvSpPr/>
          <p:nvPr/>
        </p:nvSpPr>
        <p:spPr>
          <a:xfrm>
            <a:off x="6964741" y="2593270"/>
            <a:ext cx="200025" cy="200025"/>
          </a:xfrm>
          <a:prstGeom prst="ellipse">
            <a:avLst/>
          </a:prstGeom>
          <a:solidFill>
            <a:schemeClr val="bg1"/>
          </a:solidFill>
          <a:ln w="107950">
            <a:solidFill>
              <a:srgbClr val="2EB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TextBox 127"/>
          <p:cNvSpPr txBox="1"/>
          <p:nvPr/>
        </p:nvSpPr>
        <p:spPr>
          <a:xfrm>
            <a:off x="6855630" y="923970"/>
            <a:ext cx="1620957" cy="523220"/>
          </a:xfrm>
          <a:prstGeom prst="rect">
            <a:avLst/>
          </a:prstGeom>
          <a:noFill/>
        </p:spPr>
        <p:txBody>
          <a:bodyPr wrap="none" rtlCol="0">
            <a:spAutoFit/>
          </a:bodyPr>
          <a:lstStyle/>
          <a:p>
            <a:r>
              <a:rPr lang="zh-CN" altLang="en-US" sz="2800" b="1" dirty="0">
                <a:solidFill>
                  <a:srgbClr val="2F728B"/>
                </a:solidFill>
                <a:latin typeface="微软雅黑" panose="020B0503020204020204" pitchFamily="34" charset="-122"/>
                <a:ea typeface="微软雅黑" panose="020B0503020204020204" pitchFamily="34" charset="-122"/>
                <a:cs typeface="+mn-ea"/>
                <a:sym typeface="+mn-lt"/>
              </a:rPr>
              <a:t>现有问题</a:t>
            </a:r>
            <a:endParaRPr lang="tr-TR" sz="28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33" name="Rectangle 128"/>
          <p:cNvSpPr/>
          <p:nvPr/>
        </p:nvSpPr>
        <p:spPr>
          <a:xfrm>
            <a:off x="7296650" y="1562606"/>
            <a:ext cx="4246581" cy="600164"/>
          </a:xfrm>
          <a:prstGeom prst="rect">
            <a:avLst/>
          </a:prstGeom>
        </p:spPr>
        <p:txBody>
          <a:bodyPr wrap="square">
            <a:spAutoFit/>
          </a:bodyPr>
          <a:lstStyle/>
          <a:p>
            <a:pPr lvl="0"/>
            <a:r>
              <a:rPr lang="zh-CN" altLang="zh-CN" sz="1100" dirty="0">
                <a:latin typeface="微软雅黑" panose="020B0503020204020204" pitchFamily="34" charset="-122"/>
                <a:ea typeface="微软雅黑" panose="020B0503020204020204" pitchFamily="34" charset="-122"/>
              </a:rPr>
              <a:t>关于逢魔迷信的问题的提问回答里面，格式并不统一，发现对于密信的格式上有的格式很简单，而有的格式上除了有相关推荐还有阴阳师助手的下载链接，可以考虑统一一种格式展现</a:t>
            </a:r>
          </a:p>
        </p:txBody>
      </p:sp>
      <p:sp>
        <p:nvSpPr>
          <p:cNvPr id="35" name="Rectangle 130"/>
          <p:cNvSpPr/>
          <p:nvPr/>
        </p:nvSpPr>
        <p:spPr>
          <a:xfrm>
            <a:off x="7310952" y="2291908"/>
            <a:ext cx="4210141" cy="938719"/>
          </a:xfrm>
          <a:prstGeom prst="rect">
            <a:avLst/>
          </a:prstGeom>
        </p:spPr>
        <p:txBody>
          <a:bodyPr wrap="square">
            <a:spAutoFit/>
          </a:bodyPr>
          <a:lstStyle/>
          <a:p>
            <a:pPr lvl="0"/>
            <a:r>
              <a:rPr lang="zh-CN" altLang="zh-CN" sz="1100" dirty="0">
                <a:latin typeface="微软雅黑" panose="020B0503020204020204" pitchFamily="34" charset="-122"/>
                <a:ea typeface="微软雅黑" panose="020B0503020204020204" pitchFamily="34" charset="-122"/>
              </a:rPr>
              <a:t>逢魔密信的关键字上面，很多问题只有我将密信的问题完整输入，才可以匹配到关键字，然而密信相关提问大多是在玩家发现不会的问题时进入精灵页面进行提问的，这个时间过程导致其实很多玩家已经对于问题本身有所遗忘，其输入的可能对于原问题有所出入，导致匹配不到</a:t>
            </a:r>
          </a:p>
        </p:txBody>
      </p:sp>
      <p:sp>
        <p:nvSpPr>
          <p:cNvPr id="43" name="Rectangle 11"/>
          <p:cNvSpPr/>
          <p:nvPr/>
        </p:nvSpPr>
        <p:spPr>
          <a:xfrm>
            <a:off x="747561" y="1221506"/>
            <a:ext cx="4995862" cy="4532957"/>
          </a:xfrm>
          <a:prstGeom prst="rect">
            <a:avLst/>
          </a:prstGeom>
          <a:noFill/>
          <a:ln w="38100">
            <a:solidFill>
              <a:srgbClr val="307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4" name="TextBox 43"/>
          <p:cNvSpPr txBox="1"/>
          <p:nvPr/>
        </p:nvSpPr>
        <p:spPr>
          <a:xfrm>
            <a:off x="2191362" y="1715575"/>
            <a:ext cx="2108269" cy="553998"/>
          </a:xfrm>
          <a:prstGeom prst="rect">
            <a:avLst/>
          </a:prstGeom>
          <a:noFill/>
        </p:spPr>
        <p:txBody>
          <a:bodyPr wrap="none" rtlCol="0">
            <a:spAutoFit/>
          </a:bodyPr>
          <a:lstStyle/>
          <a:p>
            <a:pPr algn="ctr"/>
            <a:r>
              <a:rPr lang="zh-CN" altLang="en-US" sz="3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条目库维护</a:t>
            </a:r>
            <a:endParaRPr lang="tr-TR" sz="3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aphicFrame>
        <p:nvGraphicFramePr>
          <p:cNvPr id="65" name="图表 64"/>
          <p:cNvGraphicFramePr/>
          <p:nvPr>
            <p:extLst>
              <p:ext uri="{D42A27DB-BD31-4B8C-83A1-F6EECF244321}">
                <p14:modId xmlns:p14="http://schemas.microsoft.com/office/powerpoint/2010/main" val="1721900744"/>
              </p:ext>
            </p:extLst>
          </p:nvPr>
        </p:nvGraphicFramePr>
        <p:xfrm>
          <a:off x="1289437" y="2609212"/>
          <a:ext cx="3964191" cy="2424126"/>
        </p:xfrm>
        <a:graphic>
          <a:graphicData uri="http://schemas.openxmlformats.org/drawingml/2006/chart">
            <c:chart xmlns:c="http://schemas.openxmlformats.org/drawingml/2006/chart" xmlns:r="http://schemas.openxmlformats.org/officeDocument/2006/relationships" r:id="rId3"/>
          </a:graphicData>
        </a:graphic>
      </p:graphicFrame>
      <p:sp>
        <p:nvSpPr>
          <p:cNvPr id="66" name="TextBox 127"/>
          <p:cNvSpPr txBox="1"/>
          <p:nvPr/>
        </p:nvSpPr>
        <p:spPr>
          <a:xfrm>
            <a:off x="1762017" y="2287310"/>
            <a:ext cx="2975495" cy="276999"/>
          </a:xfrm>
          <a:prstGeom prst="rect">
            <a:avLst/>
          </a:prstGeom>
          <a:noFill/>
        </p:spPr>
        <p:txBody>
          <a:bodyPr wrap="none" rtlCol="0">
            <a:spAutoFit/>
          </a:bodyPr>
          <a:lstStyle/>
          <a:p>
            <a:r>
              <a:rPr lang="zh-CN" altLang="en-US" sz="1200" b="1" dirty="0">
                <a:solidFill>
                  <a:srgbClr val="2F728B"/>
                </a:solidFill>
                <a:latin typeface="微软雅黑" panose="020B0503020204020204" pitchFamily="34" charset="-122"/>
                <a:ea typeface="微软雅黑" panose="020B0503020204020204" pitchFamily="34" charset="-122"/>
                <a:cs typeface="+mn-ea"/>
                <a:sym typeface="+mn-lt"/>
              </a:rPr>
              <a:t>针对逢魔之时条目库进行了针对性的维护</a:t>
            </a:r>
            <a:endParaRPr lang="tr-TR" sz="12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67" name="TextBox 127"/>
          <p:cNvSpPr txBox="1"/>
          <p:nvPr/>
        </p:nvSpPr>
        <p:spPr>
          <a:xfrm>
            <a:off x="6855630" y="3325214"/>
            <a:ext cx="1620957" cy="523220"/>
          </a:xfrm>
          <a:prstGeom prst="rect">
            <a:avLst/>
          </a:prstGeom>
          <a:noFill/>
        </p:spPr>
        <p:txBody>
          <a:bodyPr wrap="none" rtlCol="0">
            <a:spAutoFit/>
          </a:bodyPr>
          <a:lstStyle/>
          <a:p>
            <a:r>
              <a:rPr lang="zh-CN" altLang="en-US" sz="2800" b="1" dirty="0">
                <a:solidFill>
                  <a:srgbClr val="2F728B"/>
                </a:solidFill>
                <a:latin typeface="微软雅黑" panose="020B0503020204020204" pitchFamily="34" charset="-122"/>
                <a:ea typeface="微软雅黑" panose="020B0503020204020204" pitchFamily="34" charset="-122"/>
                <a:cs typeface="+mn-ea"/>
                <a:sym typeface="+mn-lt"/>
              </a:rPr>
              <a:t>修改方式</a:t>
            </a:r>
            <a:endParaRPr lang="tr-TR" sz="28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68" name="Rectangle 128"/>
          <p:cNvSpPr/>
          <p:nvPr/>
        </p:nvSpPr>
        <p:spPr>
          <a:xfrm>
            <a:off x="7310952" y="3848434"/>
            <a:ext cx="4246581" cy="600164"/>
          </a:xfrm>
          <a:prstGeom prst="rect">
            <a:avLst/>
          </a:prstGeom>
        </p:spPr>
        <p:txBody>
          <a:bodyPr wrap="square">
            <a:spAutoFit/>
          </a:bodyPr>
          <a:lstStyle/>
          <a:p>
            <a:pPr lvl="0"/>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a:t>
            </a:r>
            <a:r>
              <a:rPr lang="zh-CN" altLang="zh-CN" sz="1100" dirty="0">
                <a:latin typeface="微软雅黑" panose="020B0503020204020204" pitchFamily="34" charset="-122"/>
                <a:ea typeface="微软雅黑" panose="020B0503020204020204" pitchFamily="34" charset="-122"/>
              </a:rPr>
              <a:t>针对逢魔密信部分的修改：统一格式，并且将以前所有没有相关推荐的回答全部加上相关推荐。</a:t>
            </a:r>
          </a:p>
          <a:p>
            <a:pPr lvl="0"/>
            <a:r>
              <a:rPr lang="en-US" altLang="zh-CN" sz="1100" dirty="0">
                <a:latin typeface="微软雅黑" panose="020B0503020204020204" pitchFamily="34" charset="-122"/>
                <a:ea typeface="微软雅黑" panose="020B0503020204020204" pitchFamily="34" charset="-122"/>
              </a:rPr>
              <a:t>2</a:t>
            </a:r>
            <a:r>
              <a:rPr lang="zh-CN" altLang="en-US" sz="1100" dirty="0">
                <a:latin typeface="微软雅黑" panose="020B0503020204020204" pitchFamily="34" charset="-122"/>
                <a:ea typeface="微软雅黑" panose="020B0503020204020204" pitchFamily="34" charset="-122"/>
              </a:rPr>
              <a:t>）</a:t>
            </a:r>
            <a:r>
              <a:rPr lang="zh-CN" altLang="zh-CN" sz="1100" dirty="0">
                <a:latin typeface="微软雅黑" panose="020B0503020204020204" pitchFamily="34" charset="-122"/>
                <a:ea typeface="微软雅黑" panose="020B0503020204020204" pitchFamily="34" charset="-122"/>
              </a:rPr>
              <a:t>优化关键词，不仅仅局限于问题原句分词。</a:t>
            </a:r>
          </a:p>
        </p:txBody>
      </p:sp>
    </p:spTree>
    <p:extLst>
      <p:ext uri="{BB962C8B-B14F-4D97-AF65-F5344CB8AC3E}">
        <p14:creationId xmlns:p14="http://schemas.microsoft.com/office/powerpoint/2010/main" val="202270943"/>
      </p:ext>
    </p:extLst>
  </p:cSld>
  <p:clrMapOvr>
    <a:masterClrMapping/>
  </p:clrMapOvr>
  <p:transition spd="slow" advTm="1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up)">
                                      <p:cBhvr>
                                        <p:cTn id="43" dur="500"/>
                                        <p:tgtEl>
                                          <p:spTgt spid="44"/>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up)">
                                      <p:cBhvr>
                                        <p:cTn id="47" dur="500"/>
                                        <p:tgtEl>
                                          <p:spTgt spid="66"/>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up)">
                                      <p:cBhvr>
                                        <p:cTn id="5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P spid="35" grpId="0"/>
      <p:bldP spid="43" grpId="0" animBg="1"/>
      <p:bldP spid="44" grpId="0"/>
      <p:bldP spid="66" grpId="0"/>
      <p:bldP spid="67"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91"/>
          <p:cNvSpPr>
            <a:spLocks noEditPoints="1"/>
          </p:cNvSpPr>
          <p:nvPr/>
        </p:nvSpPr>
        <p:spPr bwMode="auto">
          <a:xfrm>
            <a:off x="5930515" y="2474964"/>
            <a:ext cx="363538" cy="366713"/>
          </a:xfrm>
          <a:custGeom>
            <a:avLst/>
            <a:gdLst>
              <a:gd name="T0" fmla="*/ 35 w 103"/>
              <a:gd name="T1" fmla="*/ 39 h 104"/>
              <a:gd name="T2" fmla="*/ 37 w 103"/>
              <a:gd name="T3" fmla="*/ 19 h 104"/>
              <a:gd name="T4" fmla="*/ 68 w 103"/>
              <a:gd name="T5" fmla="*/ 20 h 104"/>
              <a:gd name="T6" fmla="*/ 69 w 103"/>
              <a:gd name="T7" fmla="*/ 39 h 104"/>
              <a:gd name="T8" fmla="*/ 72 w 103"/>
              <a:gd name="T9" fmla="*/ 10 h 104"/>
              <a:gd name="T10" fmla="*/ 33 w 103"/>
              <a:gd name="T11" fmla="*/ 8 h 104"/>
              <a:gd name="T12" fmla="*/ 35 w 103"/>
              <a:gd name="T13" fmla="*/ 39 h 104"/>
              <a:gd name="T14" fmla="*/ 5 w 103"/>
              <a:gd name="T15" fmla="*/ 67 h 104"/>
              <a:gd name="T16" fmla="*/ 28 w 103"/>
              <a:gd name="T17" fmla="*/ 59 h 104"/>
              <a:gd name="T18" fmla="*/ 27 w 103"/>
              <a:gd name="T19" fmla="*/ 76 h 104"/>
              <a:gd name="T20" fmla="*/ 31 w 103"/>
              <a:gd name="T21" fmla="*/ 75 h 104"/>
              <a:gd name="T22" fmla="*/ 28 w 103"/>
              <a:gd name="T23" fmla="*/ 78 h 104"/>
              <a:gd name="T24" fmla="*/ 28 w 103"/>
              <a:gd name="T25" fmla="*/ 79 h 104"/>
              <a:gd name="T26" fmla="*/ 40 w 103"/>
              <a:gd name="T27" fmla="*/ 100 h 104"/>
              <a:gd name="T28" fmla="*/ 43 w 103"/>
              <a:gd name="T29" fmla="*/ 102 h 104"/>
              <a:gd name="T30" fmla="*/ 30 w 103"/>
              <a:gd name="T31" fmla="*/ 79 h 104"/>
              <a:gd name="T32" fmla="*/ 35 w 103"/>
              <a:gd name="T33" fmla="*/ 74 h 104"/>
              <a:gd name="T34" fmla="*/ 34 w 103"/>
              <a:gd name="T35" fmla="*/ 73 h 104"/>
              <a:gd name="T36" fmla="*/ 29 w 103"/>
              <a:gd name="T37" fmla="*/ 73 h 104"/>
              <a:gd name="T38" fmla="*/ 29 w 103"/>
              <a:gd name="T39" fmla="*/ 59 h 104"/>
              <a:gd name="T40" fmla="*/ 39 w 103"/>
              <a:gd name="T41" fmla="*/ 53 h 104"/>
              <a:gd name="T42" fmla="*/ 40 w 103"/>
              <a:gd name="T43" fmla="*/ 53 h 104"/>
              <a:gd name="T44" fmla="*/ 40 w 103"/>
              <a:gd name="T45" fmla="*/ 67 h 104"/>
              <a:gd name="T46" fmla="*/ 46 w 103"/>
              <a:gd name="T47" fmla="*/ 83 h 104"/>
              <a:gd name="T48" fmla="*/ 50 w 103"/>
              <a:gd name="T49" fmla="*/ 67 h 104"/>
              <a:gd name="T50" fmla="*/ 48 w 103"/>
              <a:gd name="T51" fmla="*/ 64 h 104"/>
              <a:gd name="T52" fmla="*/ 49 w 103"/>
              <a:gd name="T53" fmla="*/ 60 h 104"/>
              <a:gd name="T54" fmla="*/ 56 w 103"/>
              <a:gd name="T55" fmla="*/ 60 h 104"/>
              <a:gd name="T56" fmla="*/ 58 w 103"/>
              <a:gd name="T57" fmla="*/ 64 h 104"/>
              <a:gd name="T58" fmla="*/ 56 w 103"/>
              <a:gd name="T59" fmla="*/ 67 h 104"/>
              <a:gd name="T60" fmla="*/ 59 w 103"/>
              <a:gd name="T61" fmla="*/ 83 h 104"/>
              <a:gd name="T62" fmla="*/ 65 w 103"/>
              <a:gd name="T63" fmla="*/ 68 h 104"/>
              <a:gd name="T64" fmla="*/ 66 w 103"/>
              <a:gd name="T65" fmla="*/ 54 h 104"/>
              <a:gd name="T66" fmla="*/ 74 w 103"/>
              <a:gd name="T67" fmla="*/ 59 h 104"/>
              <a:gd name="T68" fmla="*/ 75 w 103"/>
              <a:gd name="T69" fmla="*/ 73 h 104"/>
              <a:gd name="T70" fmla="*/ 70 w 103"/>
              <a:gd name="T71" fmla="*/ 73 h 104"/>
              <a:gd name="T72" fmla="*/ 69 w 103"/>
              <a:gd name="T73" fmla="*/ 74 h 104"/>
              <a:gd name="T74" fmla="*/ 74 w 103"/>
              <a:gd name="T75" fmla="*/ 79 h 104"/>
              <a:gd name="T76" fmla="*/ 63 w 103"/>
              <a:gd name="T77" fmla="*/ 98 h 104"/>
              <a:gd name="T78" fmla="*/ 63 w 103"/>
              <a:gd name="T79" fmla="*/ 98 h 104"/>
              <a:gd name="T80" fmla="*/ 63 w 103"/>
              <a:gd name="T81" fmla="*/ 98 h 104"/>
              <a:gd name="T82" fmla="*/ 61 w 103"/>
              <a:gd name="T83" fmla="*/ 102 h 104"/>
              <a:gd name="T84" fmla="*/ 63 w 103"/>
              <a:gd name="T85" fmla="*/ 100 h 104"/>
              <a:gd name="T86" fmla="*/ 76 w 103"/>
              <a:gd name="T87" fmla="*/ 79 h 104"/>
              <a:gd name="T88" fmla="*/ 76 w 103"/>
              <a:gd name="T89" fmla="*/ 78 h 104"/>
              <a:gd name="T90" fmla="*/ 72 w 103"/>
              <a:gd name="T91" fmla="*/ 75 h 104"/>
              <a:gd name="T92" fmla="*/ 77 w 103"/>
              <a:gd name="T93" fmla="*/ 76 h 104"/>
              <a:gd name="T94" fmla="*/ 75 w 103"/>
              <a:gd name="T95" fmla="*/ 59 h 104"/>
              <a:gd name="T96" fmla="*/ 98 w 103"/>
              <a:gd name="T97" fmla="*/ 67 h 104"/>
              <a:gd name="T98" fmla="*/ 103 w 103"/>
              <a:gd name="T99" fmla="*/ 104 h 104"/>
              <a:gd name="T100" fmla="*/ 85 w 103"/>
              <a:gd name="T101" fmla="*/ 104 h 104"/>
              <a:gd name="T102" fmla="*/ 85 w 103"/>
              <a:gd name="T103" fmla="*/ 91 h 104"/>
              <a:gd name="T104" fmla="*/ 84 w 103"/>
              <a:gd name="T105" fmla="*/ 92 h 104"/>
              <a:gd name="T106" fmla="*/ 80 w 103"/>
              <a:gd name="T107" fmla="*/ 104 h 104"/>
              <a:gd name="T108" fmla="*/ 56 w 103"/>
              <a:gd name="T109" fmla="*/ 104 h 104"/>
              <a:gd name="T110" fmla="*/ 50 w 103"/>
              <a:gd name="T111" fmla="*/ 104 h 104"/>
              <a:gd name="T112" fmla="*/ 25 w 103"/>
              <a:gd name="T113" fmla="*/ 104 h 104"/>
              <a:gd name="T114" fmla="*/ 21 w 103"/>
              <a:gd name="T115" fmla="*/ 92 h 104"/>
              <a:gd name="T116" fmla="*/ 20 w 103"/>
              <a:gd name="T117" fmla="*/ 91 h 104"/>
              <a:gd name="T118" fmla="*/ 20 w 103"/>
              <a:gd name="T119" fmla="*/ 104 h 104"/>
              <a:gd name="T120" fmla="*/ 0 w 103"/>
              <a:gd name="T121" fmla="*/ 104 h 104"/>
              <a:gd name="T122" fmla="*/ 5 w 103"/>
              <a:gd name="T123" fmla="*/ 6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104">
                <a:moveTo>
                  <a:pt x="35" y="39"/>
                </a:moveTo>
                <a:cubicBezTo>
                  <a:pt x="35" y="32"/>
                  <a:pt x="34" y="27"/>
                  <a:pt x="37" y="19"/>
                </a:cubicBezTo>
                <a:cubicBezTo>
                  <a:pt x="45" y="31"/>
                  <a:pt x="58" y="23"/>
                  <a:pt x="68" y="20"/>
                </a:cubicBezTo>
                <a:cubicBezTo>
                  <a:pt x="69" y="26"/>
                  <a:pt x="69" y="31"/>
                  <a:pt x="69" y="39"/>
                </a:cubicBezTo>
                <a:cubicBezTo>
                  <a:pt x="76" y="33"/>
                  <a:pt x="76" y="16"/>
                  <a:pt x="72" y="10"/>
                </a:cubicBezTo>
                <a:cubicBezTo>
                  <a:pt x="65" y="0"/>
                  <a:pt x="40" y="0"/>
                  <a:pt x="33" y="8"/>
                </a:cubicBezTo>
                <a:cubicBezTo>
                  <a:pt x="30" y="12"/>
                  <a:pt x="26" y="34"/>
                  <a:pt x="35" y="39"/>
                </a:cubicBezTo>
                <a:close/>
                <a:moveTo>
                  <a:pt x="5" y="67"/>
                </a:moveTo>
                <a:cubicBezTo>
                  <a:pt x="13" y="64"/>
                  <a:pt x="20" y="62"/>
                  <a:pt x="28" y="59"/>
                </a:cubicBezTo>
                <a:cubicBezTo>
                  <a:pt x="27" y="76"/>
                  <a:pt x="27" y="76"/>
                  <a:pt x="27" y="76"/>
                </a:cubicBezTo>
                <a:cubicBezTo>
                  <a:pt x="31" y="75"/>
                  <a:pt x="31" y="75"/>
                  <a:pt x="31" y="75"/>
                </a:cubicBezTo>
                <a:cubicBezTo>
                  <a:pt x="28" y="78"/>
                  <a:pt x="28" y="78"/>
                  <a:pt x="28" y="78"/>
                </a:cubicBezTo>
                <a:cubicBezTo>
                  <a:pt x="28" y="79"/>
                  <a:pt x="28" y="79"/>
                  <a:pt x="28" y="79"/>
                </a:cubicBezTo>
                <a:cubicBezTo>
                  <a:pt x="28" y="79"/>
                  <a:pt x="35" y="92"/>
                  <a:pt x="40" y="100"/>
                </a:cubicBezTo>
                <a:cubicBezTo>
                  <a:pt x="41" y="101"/>
                  <a:pt x="42" y="101"/>
                  <a:pt x="43" y="102"/>
                </a:cubicBezTo>
                <a:cubicBezTo>
                  <a:pt x="39" y="95"/>
                  <a:pt x="32" y="82"/>
                  <a:pt x="30" y="79"/>
                </a:cubicBezTo>
                <a:cubicBezTo>
                  <a:pt x="35" y="74"/>
                  <a:pt x="35" y="74"/>
                  <a:pt x="35" y="74"/>
                </a:cubicBezTo>
                <a:cubicBezTo>
                  <a:pt x="34" y="73"/>
                  <a:pt x="34" y="73"/>
                  <a:pt x="34" y="73"/>
                </a:cubicBezTo>
                <a:cubicBezTo>
                  <a:pt x="29" y="73"/>
                  <a:pt x="29" y="73"/>
                  <a:pt x="29" y="73"/>
                </a:cubicBezTo>
                <a:cubicBezTo>
                  <a:pt x="29" y="59"/>
                  <a:pt x="29" y="59"/>
                  <a:pt x="29" y="59"/>
                </a:cubicBezTo>
                <a:cubicBezTo>
                  <a:pt x="32" y="57"/>
                  <a:pt x="37" y="55"/>
                  <a:pt x="39" y="53"/>
                </a:cubicBezTo>
                <a:cubicBezTo>
                  <a:pt x="40" y="53"/>
                  <a:pt x="40" y="53"/>
                  <a:pt x="40" y="53"/>
                </a:cubicBezTo>
                <a:cubicBezTo>
                  <a:pt x="40" y="67"/>
                  <a:pt x="40" y="67"/>
                  <a:pt x="40" y="67"/>
                </a:cubicBezTo>
                <a:cubicBezTo>
                  <a:pt x="46" y="83"/>
                  <a:pt x="46" y="83"/>
                  <a:pt x="46" y="83"/>
                </a:cubicBezTo>
                <a:cubicBezTo>
                  <a:pt x="50" y="67"/>
                  <a:pt x="50" y="67"/>
                  <a:pt x="50" y="67"/>
                </a:cubicBezTo>
                <a:cubicBezTo>
                  <a:pt x="48" y="64"/>
                  <a:pt x="48" y="64"/>
                  <a:pt x="48" y="64"/>
                </a:cubicBezTo>
                <a:cubicBezTo>
                  <a:pt x="49" y="60"/>
                  <a:pt x="49" y="60"/>
                  <a:pt x="49" y="60"/>
                </a:cubicBezTo>
                <a:cubicBezTo>
                  <a:pt x="56" y="60"/>
                  <a:pt x="56" y="60"/>
                  <a:pt x="56" y="60"/>
                </a:cubicBezTo>
                <a:cubicBezTo>
                  <a:pt x="58" y="64"/>
                  <a:pt x="58" y="64"/>
                  <a:pt x="58" y="64"/>
                </a:cubicBezTo>
                <a:cubicBezTo>
                  <a:pt x="56" y="67"/>
                  <a:pt x="56" y="67"/>
                  <a:pt x="56" y="67"/>
                </a:cubicBezTo>
                <a:cubicBezTo>
                  <a:pt x="59" y="83"/>
                  <a:pt x="59" y="83"/>
                  <a:pt x="59" y="83"/>
                </a:cubicBezTo>
                <a:cubicBezTo>
                  <a:pt x="65" y="68"/>
                  <a:pt x="65" y="68"/>
                  <a:pt x="65" y="68"/>
                </a:cubicBezTo>
                <a:cubicBezTo>
                  <a:pt x="66" y="54"/>
                  <a:pt x="66" y="54"/>
                  <a:pt x="66" y="54"/>
                </a:cubicBezTo>
                <a:cubicBezTo>
                  <a:pt x="69" y="56"/>
                  <a:pt x="72" y="58"/>
                  <a:pt x="74" y="59"/>
                </a:cubicBezTo>
                <a:cubicBezTo>
                  <a:pt x="75" y="73"/>
                  <a:pt x="75" y="73"/>
                  <a:pt x="75" y="73"/>
                </a:cubicBezTo>
                <a:cubicBezTo>
                  <a:pt x="70" y="73"/>
                  <a:pt x="70" y="73"/>
                  <a:pt x="70" y="73"/>
                </a:cubicBezTo>
                <a:cubicBezTo>
                  <a:pt x="69" y="74"/>
                  <a:pt x="69" y="74"/>
                  <a:pt x="69" y="74"/>
                </a:cubicBezTo>
                <a:cubicBezTo>
                  <a:pt x="74" y="79"/>
                  <a:pt x="74" y="79"/>
                  <a:pt x="74" y="79"/>
                </a:cubicBezTo>
                <a:cubicBezTo>
                  <a:pt x="72" y="81"/>
                  <a:pt x="67" y="91"/>
                  <a:pt x="63" y="98"/>
                </a:cubicBezTo>
                <a:cubicBezTo>
                  <a:pt x="63" y="98"/>
                  <a:pt x="63" y="98"/>
                  <a:pt x="63" y="98"/>
                </a:cubicBezTo>
                <a:cubicBezTo>
                  <a:pt x="63" y="98"/>
                  <a:pt x="63" y="98"/>
                  <a:pt x="63" y="98"/>
                </a:cubicBezTo>
                <a:cubicBezTo>
                  <a:pt x="62" y="100"/>
                  <a:pt x="62" y="101"/>
                  <a:pt x="61" y="102"/>
                </a:cubicBezTo>
                <a:cubicBezTo>
                  <a:pt x="62" y="101"/>
                  <a:pt x="63" y="101"/>
                  <a:pt x="63" y="100"/>
                </a:cubicBezTo>
                <a:cubicBezTo>
                  <a:pt x="69" y="92"/>
                  <a:pt x="75" y="79"/>
                  <a:pt x="76" y="79"/>
                </a:cubicBezTo>
                <a:cubicBezTo>
                  <a:pt x="76" y="78"/>
                  <a:pt x="76" y="78"/>
                  <a:pt x="76" y="78"/>
                </a:cubicBezTo>
                <a:cubicBezTo>
                  <a:pt x="72" y="75"/>
                  <a:pt x="72" y="75"/>
                  <a:pt x="72" y="75"/>
                </a:cubicBezTo>
                <a:cubicBezTo>
                  <a:pt x="77" y="76"/>
                  <a:pt x="77" y="76"/>
                  <a:pt x="77" y="76"/>
                </a:cubicBezTo>
                <a:cubicBezTo>
                  <a:pt x="75" y="59"/>
                  <a:pt x="75" y="59"/>
                  <a:pt x="75" y="59"/>
                </a:cubicBezTo>
                <a:cubicBezTo>
                  <a:pt x="98" y="67"/>
                  <a:pt x="98" y="67"/>
                  <a:pt x="98" y="67"/>
                </a:cubicBezTo>
                <a:cubicBezTo>
                  <a:pt x="103" y="77"/>
                  <a:pt x="103" y="90"/>
                  <a:pt x="103" y="104"/>
                </a:cubicBezTo>
                <a:cubicBezTo>
                  <a:pt x="85" y="104"/>
                  <a:pt x="85" y="104"/>
                  <a:pt x="85" y="104"/>
                </a:cubicBezTo>
                <a:cubicBezTo>
                  <a:pt x="85" y="91"/>
                  <a:pt x="85" y="91"/>
                  <a:pt x="85" y="91"/>
                </a:cubicBezTo>
                <a:cubicBezTo>
                  <a:pt x="84" y="92"/>
                  <a:pt x="84" y="92"/>
                  <a:pt x="84" y="92"/>
                </a:cubicBezTo>
                <a:cubicBezTo>
                  <a:pt x="80" y="104"/>
                  <a:pt x="80" y="104"/>
                  <a:pt x="80" y="104"/>
                </a:cubicBezTo>
                <a:cubicBezTo>
                  <a:pt x="56" y="104"/>
                  <a:pt x="56" y="104"/>
                  <a:pt x="56" y="104"/>
                </a:cubicBezTo>
                <a:cubicBezTo>
                  <a:pt x="50" y="104"/>
                  <a:pt x="50" y="104"/>
                  <a:pt x="50" y="104"/>
                </a:cubicBezTo>
                <a:cubicBezTo>
                  <a:pt x="25" y="104"/>
                  <a:pt x="25" y="104"/>
                  <a:pt x="25" y="104"/>
                </a:cubicBezTo>
                <a:cubicBezTo>
                  <a:pt x="21" y="92"/>
                  <a:pt x="21" y="92"/>
                  <a:pt x="21" y="92"/>
                </a:cubicBezTo>
                <a:cubicBezTo>
                  <a:pt x="20" y="91"/>
                  <a:pt x="20" y="91"/>
                  <a:pt x="20" y="91"/>
                </a:cubicBezTo>
                <a:cubicBezTo>
                  <a:pt x="20" y="104"/>
                  <a:pt x="20" y="104"/>
                  <a:pt x="20" y="104"/>
                </a:cubicBezTo>
                <a:cubicBezTo>
                  <a:pt x="0" y="104"/>
                  <a:pt x="0" y="104"/>
                  <a:pt x="0" y="104"/>
                </a:cubicBezTo>
                <a:cubicBezTo>
                  <a:pt x="0" y="86"/>
                  <a:pt x="1" y="74"/>
                  <a:pt x="5" y="67"/>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 name="组合 2"/>
          <p:cNvGrpSpPr/>
          <p:nvPr/>
        </p:nvGrpSpPr>
        <p:grpSpPr>
          <a:xfrm>
            <a:off x="8011427" y="1725329"/>
            <a:ext cx="3830855" cy="4477990"/>
            <a:chOff x="8011427" y="1725329"/>
            <a:chExt cx="3830855" cy="4477990"/>
          </a:xfrm>
        </p:grpSpPr>
        <p:sp>
          <p:nvSpPr>
            <p:cNvPr id="44" name="矩形 43"/>
            <p:cNvSpPr/>
            <p:nvPr/>
          </p:nvSpPr>
          <p:spPr>
            <a:xfrm>
              <a:off x="8011427" y="1725329"/>
              <a:ext cx="3830855" cy="447799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Freeform 33"/>
            <p:cNvSpPr>
              <a:spLocks noEditPoints="1"/>
            </p:cNvSpPr>
            <p:nvPr/>
          </p:nvSpPr>
          <p:spPr bwMode="auto">
            <a:xfrm>
              <a:off x="9834152" y="2147319"/>
              <a:ext cx="329960" cy="214028"/>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文本框 81"/>
            <p:cNvSpPr txBox="1"/>
            <p:nvPr/>
          </p:nvSpPr>
          <p:spPr>
            <a:xfrm>
              <a:off x="9411205" y="2390637"/>
              <a:ext cx="1107996" cy="369332"/>
            </a:xfrm>
            <a:prstGeom prst="rect">
              <a:avLst/>
            </a:prstGeom>
            <a:noFill/>
          </p:spPr>
          <p:txBody>
            <a:bodyPr wrap="none" rtlCol="0">
              <a:spAutoFit/>
            </a:bodyPr>
            <a:lstStyle/>
            <a:p>
              <a:pPr algn="ctr"/>
              <a:r>
                <a:rPr lang="zh-CN" altLang="en-US" b="1" dirty="0">
                  <a:solidFill>
                    <a:schemeClr val="bg1"/>
                  </a:solidFill>
                  <a:latin typeface="Agency FB" panose="020B0503020202020204" pitchFamily="34" charset="0"/>
                  <a:ea typeface="微软雅黑 Light" panose="020B0502040204020203" pitchFamily="34" charset="-122"/>
                </a:rPr>
                <a:t>游戏现状</a:t>
              </a:r>
            </a:p>
          </p:txBody>
        </p:sp>
        <p:sp>
          <p:nvSpPr>
            <p:cNvPr id="83" name="矩形 82"/>
            <p:cNvSpPr/>
            <p:nvPr/>
          </p:nvSpPr>
          <p:spPr>
            <a:xfrm>
              <a:off x="8515065" y="2953548"/>
              <a:ext cx="2968133" cy="1384995"/>
            </a:xfrm>
            <a:prstGeom prst="rect">
              <a:avLst/>
            </a:prstGeom>
          </p:spPr>
          <p:txBody>
            <a:bodyPr wrap="square">
              <a:spAutoFit/>
            </a:bodyPr>
            <a:lstStyle/>
            <a:p>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忽略了当前经验条已经积攒好的部分，数据是有误差的</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操作流程繁杂，容易令玩家忘记自己想要查看的式神等级等信息</a:t>
              </a:r>
            </a:p>
          </p:txBody>
        </p:sp>
      </p:grpSp>
      <p:sp>
        <p:nvSpPr>
          <p:cNvPr id="88" name="文本框 87"/>
          <p:cNvSpPr txBox="1"/>
          <p:nvPr/>
        </p:nvSpPr>
        <p:spPr>
          <a:xfrm>
            <a:off x="5542007" y="2849343"/>
            <a:ext cx="1107996" cy="369332"/>
          </a:xfrm>
          <a:prstGeom prst="rect">
            <a:avLst/>
          </a:prstGeom>
          <a:noFill/>
        </p:spPr>
        <p:txBody>
          <a:bodyPr wrap="none" rtlCol="0">
            <a:spAutoFit/>
          </a:bodyPr>
          <a:lstStyle/>
          <a:p>
            <a:pPr algn="ctr"/>
            <a:r>
              <a:rPr lang="zh-CN" altLang="en-US" b="1" dirty="0">
                <a:solidFill>
                  <a:schemeClr val="tx1">
                    <a:lumMod val="65000"/>
                    <a:lumOff val="35000"/>
                  </a:schemeClr>
                </a:solidFill>
                <a:latin typeface="Agency FB" panose="020B0503020202020204" pitchFamily="34" charset="0"/>
                <a:ea typeface="微软雅黑 Light" panose="020B0502040204020203" pitchFamily="34" charset="-122"/>
              </a:rPr>
              <a:t>初步考虑</a:t>
            </a:r>
          </a:p>
        </p:txBody>
      </p:sp>
      <p:sp>
        <p:nvSpPr>
          <p:cNvPr id="89" name="矩形 88"/>
          <p:cNvSpPr/>
          <p:nvPr/>
        </p:nvSpPr>
        <p:spPr>
          <a:xfrm>
            <a:off x="4611932" y="3162489"/>
            <a:ext cx="2968133" cy="1323439"/>
          </a:xfrm>
          <a:prstGeom prst="rect">
            <a:avLst/>
          </a:prstGeom>
        </p:spPr>
        <p:txBody>
          <a:bodyPr wrap="square">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给玩家一个</a:t>
            </a:r>
            <a:r>
              <a:rPr lang="zh-CN" altLang="en-US" sz="1600" dirty="0">
                <a:solidFill>
                  <a:srgbClr val="FF0000"/>
                </a:solidFill>
                <a:latin typeface="微软雅黑" panose="020B0503020204020204" pitchFamily="34" charset="-122"/>
                <a:ea typeface="微软雅黑" panose="020B0503020204020204" pitchFamily="34" charset="-122"/>
              </a:rPr>
              <a:t>量化</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的可跟踪的数据展示手段，让玩家感受到式神升星和升级每一小步的完成，从而减轻玩家在这一步骤的压力。</a:t>
            </a:r>
          </a:p>
        </p:txBody>
      </p:sp>
      <p:sp>
        <p:nvSpPr>
          <p:cNvPr id="69" name="文本框 68"/>
          <p:cNvSpPr txBox="1"/>
          <p:nvPr/>
        </p:nvSpPr>
        <p:spPr>
          <a:xfrm>
            <a:off x="4824579" y="728756"/>
            <a:ext cx="2646878"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最初方案设计</a:t>
            </a:r>
          </a:p>
        </p:txBody>
      </p:sp>
      <p:grpSp>
        <p:nvGrpSpPr>
          <p:cNvPr id="60" name="组合 59">
            <a:extLst>
              <a:ext uri="{FF2B5EF4-FFF2-40B4-BE49-F238E27FC236}">
                <a16:creationId xmlns:a16="http://schemas.microsoft.com/office/drawing/2014/main" id="{87D16030-6CEC-48BC-BC5C-C61EA6D36A22}"/>
              </a:ext>
            </a:extLst>
          </p:cNvPr>
          <p:cNvGrpSpPr/>
          <p:nvPr/>
        </p:nvGrpSpPr>
        <p:grpSpPr>
          <a:xfrm rot="6604501">
            <a:off x="8773714" y="5143094"/>
            <a:ext cx="4623511" cy="3341293"/>
            <a:chOff x="569602" y="-921225"/>
            <a:chExt cx="11136187" cy="8047838"/>
          </a:xfrm>
        </p:grpSpPr>
        <p:sp>
          <p:nvSpPr>
            <p:cNvPr id="61" name="椭圆 60">
              <a:extLst>
                <a:ext uri="{FF2B5EF4-FFF2-40B4-BE49-F238E27FC236}">
                  <a16:creationId xmlns:a16="http://schemas.microsoft.com/office/drawing/2014/main" id="{C890C19A-F3BA-4FFD-854F-8E320204D35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7A6D1A2E-BE9B-4193-ACD1-A2E76AB1BA81}"/>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A725C63-1215-4AAB-8232-8A233E41E8CE}"/>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E4C885D-B663-4438-8F05-51CB201884E0}"/>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D17A0277-98D1-462D-802A-D30399C9553D}"/>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19B5153-C052-428A-9087-B99FCCF6673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86982F84-DD05-4094-BCD2-1161486710D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881CFD6E-15BB-405D-8D91-BF19B38D2A5A}"/>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49717" y="1725329"/>
            <a:ext cx="3830855" cy="4477990"/>
            <a:chOff x="349717" y="1725329"/>
            <a:chExt cx="3830855" cy="4477990"/>
          </a:xfrm>
        </p:grpSpPr>
        <p:sp>
          <p:nvSpPr>
            <p:cNvPr id="42" name="矩形 41"/>
            <p:cNvSpPr/>
            <p:nvPr/>
          </p:nvSpPr>
          <p:spPr>
            <a:xfrm>
              <a:off x="349717" y="1725329"/>
              <a:ext cx="3830855" cy="447799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Freeform 19"/>
            <p:cNvSpPr>
              <a:spLocks noEditPoints="1"/>
            </p:cNvSpPr>
            <p:nvPr/>
          </p:nvSpPr>
          <p:spPr bwMode="auto">
            <a:xfrm>
              <a:off x="2116370" y="2133882"/>
              <a:ext cx="298748" cy="298748"/>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文本框 55"/>
            <p:cNvSpPr txBox="1"/>
            <p:nvPr/>
          </p:nvSpPr>
          <p:spPr>
            <a:xfrm>
              <a:off x="1711146" y="2430058"/>
              <a:ext cx="1107996" cy="369332"/>
            </a:xfrm>
            <a:prstGeom prst="rect">
              <a:avLst/>
            </a:prstGeom>
            <a:noFill/>
          </p:spPr>
          <p:txBody>
            <a:bodyPr wrap="none" rtlCol="0">
              <a:spAutoFit/>
            </a:bodyPr>
            <a:lstStyle/>
            <a:p>
              <a:pPr algn="ctr"/>
              <a:r>
                <a:rPr lang="zh-CN" altLang="en-US" b="1" dirty="0">
                  <a:solidFill>
                    <a:schemeClr val="bg1"/>
                  </a:solidFill>
                  <a:latin typeface="Agency FB" panose="020B0503020202020204" pitchFamily="34" charset="0"/>
                  <a:ea typeface="微软雅黑 Light" panose="020B0502040204020203" pitchFamily="34" charset="-122"/>
                </a:rPr>
                <a:t>游戏现状</a:t>
              </a:r>
            </a:p>
          </p:txBody>
        </p:sp>
        <p:sp>
          <p:nvSpPr>
            <p:cNvPr id="57" name="矩形 56"/>
            <p:cNvSpPr/>
            <p:nvPr/>
          </p:nvSpPr>
          <p:spPr>
            <a:xfrm>
              <a:off x="763906" y="3174720"/>
              <a:ext cx="2968133" cy="1384995"/>
            </a:xfrm>
            <a:prstGeom prst="rect">
              <a:avLst/>
            </a:prstGeom>
          </p:spPr>
          <p:txBody>
            <a:bodyPr wrap="square">
              <a:spAutoFit/>
            </a:bodyPr>
            <a:lstStyle/>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现有经验计算器被分割为两部分，入口遥远，功能冗余</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对于玩家式神联系不紧密，不是以玩家的数据为基础，而是以提前设定好的数据为基础</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270063CE-0493-4969-BBD8-4297E66EFC9A}"/>
              </a:ext>
            </a:extLst>
          </p:cNvPr>
          <p:cNvGrpSpPr/>
          <p:nvPr/>
        </p:nvGrpSpPr>
        <p:grpSpPr>
          <a:xfrm rot="2837432">
            <a:off x="-1701629" y="-798316"/>
            <a:ext cx="4226169" cy="3054144"/>
            <a:chOff x="569602" y="-921225"/>
            <a:chExt cx="11136187" cy="8047838"/>
          </a:xfrm>
        </p:grpSpPr>
        <p:sp>
          <p:nvSpPr>
            <p:cNvPr id="39" name="椭圆 38">
              <a:extLst>
                <a:ext uri="{FF2B5EF4-FFF2-40B4-BE49-F238E27FC236}">
                  <a16:creationId xmlns:a16="http://schemas.microsoft.com/office/drawing/2014/main" id="{3050768A-0B03-46A0-ACEE-A86709C4BD6F}"/>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A4DE21B-5AF1-4379-BF41-CB99B00A853E}"/>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DBCD28-2EF3-4D60-817B-3C0705536491}"/>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1BE705D-E894-47CC-8E74-8DA363D03629}"/>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474D32A-95A4-4DE8-A1EA-E9AA749BD152}"/>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E46C2B9-DFA8-4065-B8F3-35D615B269A4}"/>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103B2430-1AE9-446A-B4A0-41594B9FC44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2091B5F-DF09-4DB0-B160-C851447F5BE5}"/>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32196927"/>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500"/>
                                        <p:tgtEl>
                                          <p:spTgt spid="51"/>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up)">
                                      <p:cBhvr>
                                        <p:cTn id="23" dur="500"/>
                                        <p:tgtEl>
                                          <p:spTgt spid="88"/>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8"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4824579" y="728756"/>
            <a:ext cx="2646878"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最初方案设计</a:t>
            </a:r>
          </a:p>
        </p:txBody>
      </p:sp>
      <p:pic>
        <p:nvPicPr>
          <p:cNvPr id="111" name="图片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53" y="2117823"/>
            <a:ext cx="5590493" cy="3133553"/>
          </a:xfrm>
          <a:prstGeom prst="rect">
            <a:avLst/>
          </a:prstGeom>
        </p:spPr>
      </p:pic>
      <p:pic>
        <p:nvPicPr>
          <p:cNvPr id="112" name="图片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55" y="2790204"/>
            <a:ext cx="4628050" cy="1503760"/>
          </a:xfrm>
          <a:prstGeom prst="rect">
            <a:avLst/>
          </a:prstGeom>
        </p:spPr>
      </p:pic>
      <p:sp>
        <p:nvSpPr>
          <p:cNvPr id="113" name="文本框 112"/>
          <p:cNvSpPr txBox="1"/>
          <p:nvPr/>
        </p:nvSpPr>
        <p:spPr>
          <a:xfrm>
            <a:off x="5029770" y="1557667"/>
            <a:ext cx="2236510"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zh-CN" altLang="en-US" sz="200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Arial" panose="020B0604020202020204" pitchFamily="34" charset="0"/>
              </a:rPr>
              <a:t>流程的精简与优化</a:t>
            </a:r>
          </a:p>
        </p:txBody>
      </p:sp>
    </p:spTree>
    <p:extLst>
      <p:ext uri="{BB962C8B-B14F-4D97-AF65-F5344CB8AC3E}">
        <p14:creationId xmlns:p14="http://schemas.microsoft.com/office/powerpoint/2010/main" val="3287976385"/>
      </p:ext>
    </p:extLst>
  </p:cSld>
  <p:clrMapOvr>
    <a:masterClrMapping/>
  </p:clrMapOvr>
  <p:transition spd="slow" advTm="10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E81DF578-1CB7-4300-94B5-0E81686670B2}"/>
              </a:ext>
            </a:extLst>
          </p:cNvPr>
          <p:cNvGrpSpPr/>
          <p:nvPr/>
        </p:nvGrpSpPr>
        <p:grpSpPr>
          <a:xfrm rot="2837432">
            <a:off x="-1737214" y="-782355"/>
            <a:ext cx="4226169" cy="3054144"/>
            <a:chOff x="569602" y="-921225"/>
            <a:chExt cx="11136187" cy="8047838"/>
          </a:xfrm>
        </p:grpSpPr>
        <p:sp>
          <p:nvSpPr>
            <p:cNvPr id="49" name="椭圆 48">
              <a:extLst>
                <a:ext uri="{FF2B5EF4-FFF2-40B4-BE49-F238E27FC236}">
                  <a16:creationId xmlns:a16="http://schemas.microsoft.com/office/drawing/2014/main" id="{18C0436E-1FE6-4319-B924-2B04453078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0F0257E-D420-4ECF-9682-A07FCD42A7F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945370E-4018-47B4-88BE-A7141CB35CC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00B8CD7-9CFA-45F2-864E-D9461B8DCE8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C750E6D1-4768-475B-ADC4-701CB4866E05}"/>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80A54FD-5AF1-4A62-B8DD-08BA543289CE}"/>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94487B96-FD99-4872-A9E0-C88AFA2EA72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0FDBECA-9E39-4CB4-AEF9-B92B138AF8D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4C844A7D-00A5-4E14-B54A-8C499B8E0273}"/>
              </a:ext>
            </a:extLst>
          </p:cNvPr>
          <p:cNvGrpSpPr/>
          <p:nvPr/>
        </p:nvGrpSpPr>
        <p:grpSpPr>
          <a:xfrm rot="6604501">
            <a:off x="8773714" y="5143094"/>
            <a:ext cx="4623511" cy="3341293"/>
            <a:chOff x="569602" y="-921225"/>
            <a:chExt cx="11136187" cy="8047838"/>
          </a:xfrm>
        </p:grpSpPr>
        <p:sp>
          <p:nvSpPr>
            <p:cNvPr id="58" name="椭圆 57">
              <a:extLst>
                <a:ext uri="{FF2B5EF4-FFF2-40B4-BE49-F238E27FC236}">
                  <a16:creationId xmlns:a16="http://schemas.microsoft.com/office/drawing/2014/main" id="{AD1630C5-191A-465B-9383-0E3B2EA5BE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C1D96450-9ADD-4791-8C75-FB1A4764550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225FB37A-7DB1-406E-8958-BCDA3D9C354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194C09EA-7E0B-4A70-8901-5538CF30F91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88E4EDD-903D-403E-9B1F-FBD2D21D63BB}"/>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22645AB-1B49-4B46-B795-57B6F236DB5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BF4C85BA-CF5D-47F4-AA0D-1ED7E79F348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3F1E1C8F-0C75-461E-A544-7B139D6AF0C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234948" y="728756"/>
            <a:ext cx="1826141" cy="584775"/>
          </a:xfrm>
          <a:prstGeom prst="rect">
            <a:avLst/>
          </a:prstGeom>
          <a:noFill/>
        </p:spPr>
        <p:txBody>
          <a:bodyPr wrap="none" rtlCol="0">
            <a:spAutoFit/>
          </a:bodyPr>
          <a:lstStyle/>
          <a:p>
            <a:pPr algn="ctr"/>
            <a:r>
              <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rPr>
              <a:t>原型设计</a:t>
            </a:r>
          </a:p>
        </p:txBody>
      </p:sp>
      <p:sp>
        <p:nvSpPr>
          <p:cNvPr id="27" name="Rectangle 13"/>
          <p:cNvSpPr>
            <a:spLocks noChangeArrowheads="1"/>
          </p:cNvSpPr>
          <p:nvPr/>
        </p:nvSpPr>
        <p:spPr bwMode="auto">
          <a:xfrm>
            <a:off x="9266768" y="3607859"/>
            <a:ext cx="1640417" cy="1608667"/>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16" name="Rectangle 9"/>
          <p:cNvSpPr>
            <a:spLocks noChangeArrowheads="1"/>
          </p:cNvSpPr>
          <p:nvPr/>
        </p:nvSpPr>
        <p:spPr bwMode="auto">
          <a:xfrm>
            <a:off x="2024818" y="1724721"/>
            <a:ext cx="1608667" cy="1608667"/>
          </a:xfrm>
          <a:prstGeom prst="rect">
            <a:avLst/>
          </a:prstGeom>
          <a:solidFill>
            <a:srgbClr val="2C6A8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pic>
        <p:nvPicPr>
          <p:cNvPr id="66" name="图片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463" y="1601668"/>
            <a:ext cx="5371305" cy="1715505"/>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35" y="3322988"/>
            <a:ext cx="4950416" cy="255814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9548813" y="4128058"/>
            <a:ext cx="1076325"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选择式神界面</a:t>
            </a:r>
          </a:p>
        </p:txBody>
      </p:sp>
      <p:sp>
        <p:nvSpPr>
          <p:cNvPr id="68" name="文本框 67"/>
          <p:cNvSpPr txBox="1"/>
          <p:nvPr/>
        </p:nvSpPr>
        <p:spPr>
          <a:xfrm>
            <a:off x="2290988" y="2248482"/>
            <a:ext cx="1076325" cy="646331"/>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初始</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界面</a:t>
            </a:r>
          </a:p>
        </p:txBody>
      </p:sp>
    </p:spTree>
    <p:extLst>
      <p:ext uri="{BB962C8B-B14F-4D97-AF65-F5344CB8AC3E}">
        <p14:creationId xmlns:p14="http://schemas.microsoft.com/office/powerpoint/2010/main" val="3923376227"/>
      </p:ext>
    </p:extLst>
  </p:cSld>
  <p:clrMapOvr>
    <a:masterClrMapping/>
  </p:clrMapOvr>
  <p:transition spd="slow" advTm="5000">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1001</Words>
  <Application>Microsoft Office PowerPoint</Application>
  <PresentationFormat>宽屏</PresentationFormat>
  <Paragraphs>118</Paragraphs>
  <Slides>18</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Open Sans</vt:lpstr>
      <vt:lpstr>等线</vt:lpstr>
      <vt:lpstr>等线 Light</vt:lpstr>
      <vt:lpstr>方正正大黑简体</vt:lpstr>
      <vt:lpstr>宋体</vt:lpstr>
      <vt:lpstr>微软雅黑</vt:lpstr>
      <vt:lpstr>微软雅黑 Light</vt:lpstr>
      <vt:lpstr>造字工房尚黑 G0v1 粗体</vt:lpstr>
      <vt:lpstr>张海山锐线体简</vt:lpstr>
      <vt:lpstr>Agency FB</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绿色扁平化</dc:title>
  <dc:creator>第一PPT模板网-WWW.1PPT.COM</dc:creator>
  <cp:keywords>第一PPT模板网-WWW.1PPT.COM</cp:keywords>
  <cp:lastModifiedBy>吴 易泽</cp:lastModifiedBy>
  <cp:revision>96</cp:revision>
  <dcterms:created xsi:type="dcterms:W3CDTF">2017-10-03T07:58:16Z</dcterms:created>
  <dcterms:modified xsi:type="dcterms:W3CDTF">2018-08-05T06:28:01Z</dcterms:modified>
</cp:coreProperties>
</file>